
<file path=[Content_Types].xml><?xml version="1.0" encoding="utf-8"?>
<Types xmlns="http://schemas.openxmlformats.org/package/2006/content-types">
  <Default ContentType="image/x-emf" Extension="emf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core.xml" Type="http://schemas.openxmlformats.org/package/2006/relationships/metadata/core-properties"/><Relationship Id="rId3" Target="docProps/app.xml" Type="http://schemas.openxmlformats.org/officeDocument/2006/relationships/extended-properties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51"/>
  </p:notesMasterIdLst>
  <p:sldIdLst>
    <p:sldId id="258" r:id="rId3"/>
    <p:sldId id="452" r:id="rId4"/>
    <p:sldId id="453" r:id="rId5"/>
    <p:sldId id="389" r:id="rId6"/>
    <p:sldId id="388" r:id="rId7"/>
    <p:sldId id="390" r:id="rId8"/>
    <p:sldId id="391" r:id="rId9"/>
    <p:sldId id="392" r:id="rId10"/>
    <p:sldId id="393" r:id="rId11"/>
    <p:sldId id="394" r:id="rId12"/>
    <p:sldId id="454" r:id="rId13"/>
    <p:sldId id="396" r:id="rId14"/>
    <p:sldId id="397" r:id="rId15"/>
    <p:sldId id="455" r:id="rId16"/>
    <p:sldId id="399" r:id="rId17"/>
    <p:sldId id="456" r:id="rId18"/>
    <p:sldId id="457" r:id="rId19"/>
    <p:sldId id="458" r:id="rId20"/>
    <p:sldId id="459" r:id="rId21"/>
    <p:sldId id="406" r:id="rId22"/>
    <p:sldId id="368" r:id="rId23"/>
    <p:sldId id="443" r:id="rId24"/>
    <p:sldId id="404" r:id="rId25"/>
    <p:sldId id="444" r:id="rId26"/>
    <p:sldId id="445" r:id="rId27"/>
    <p:sldId id="379" r:id="rId28"/>
    <p:sldId id="370" r:id="rId29"/>
    <p:sldId id="403" r:id="rId30"/>
    <p:sldId id="398" r:id="rId31"/>
    <p:sldId id="395" r:id="rId32"/>
    <p:sldId id="446" r:id="rId33"/>
    <p:sldId id="447" r:id="rId34"/>
    <p:sldId id="360" r:id="rId35"/>
    <p:sldId id="366" r:id="rId36"/>
    <p:sldId id="363" r:id="rId37"/>
    <p:sldId id="400" r:id="rId38"/>
    <p:sldId id="448" r:id="rId39"/>
    <p:sldId id="407" r:id="rId40"/>
    <p:sldId id="401" r:id="rId41"/>
    <p:sldId id="449" r:id="rId42"/>
    <p:sldId id="387" r:id="rId43"/>
    <p:sldId id="371" r:id="rId44"/>
    <p:sldId id="402" r:id="rId45"/>
    <p:sldId id="450" r:id="rId46"/>
    <p:sldId id="372" r:id="rId47"/>
    <p:sldId id="262" r:id="rId48"/>
    <p:sldId id="415" r:id="rId49"/>
    <p:sldId id="416" r:id="rId50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6" autoAdjust="0"/>
    <p:restoredTop sz="94660"/>
  </p:normalViewPr>
  <p:slideViewPr>
    <p:cSldViewPr>
      <p:cViewPr varScale="1">
        <p:scale>
          <a:sx n="69" d="100"/>
          <a:sy n="69" d="100"/>
        </p:scale>
        <p:origin x="1891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8.xml" Type="http://schemas.openxmlformats.org/officeDocument/2006/relationships/slide"/><Relationship Id="rId11" Target="slides/slide9.xml" Type="http://schemas.openxmlformats.org/officeDocument/2006/relationships/slide"/><Relationship Id="rId12" Target="slides/slide10.xml" Type="http://schemas.openxmlformats.org/officeDocument/2006/relationships/slide"/><Relationship Id="rId13" Target="slides/slide11.xml" Type="http://schemas.openxmlformats.org/officeDocument/2006/relationships/slide"/><Relationship Id="rId14" Target="slides/slide12.xml" Type="http://schemas.openxmlformats.org/officeDocument/2006/relationships/slide"/><Relationship Id="rId15" Target="slides/slide13.xml" Type="http://schemas.openxmlformats.org/officeDocument/2006/relationships/slide"/><Relationship Id="rId16" Target="slides/slide14.xml" Type="http://schemas.openxmlformats.org/officeDocument/2006/relationships/slide"/><Relationship Id="rId17" Target="slides/slide15.xml" Type="http://schemas.openxmlformats.org/officeDocument/2006/relationships/slide"/><Relationship Id="rId18" Target="slides/slide16.xml" Type="http://schemas.openxmlformats.org/officeDocument/2006/relationships/slide"/><Relationship Id="rId19" Target="slides/slide17.xml" Type="http://schemas.openxmlformats.org/officeDocument/2006/relationships/slide"/><Relationship Id="rId2" Target="slideMasters/slideMaster2.xml" Type="http://schemas.openxmlformats.org/officeDocument/2006/relationships/slideMaster"/><Relationship Id="rId20" Target="slides/slide18.xml" Type="http://schemas.openxmlformats.org/officeDocument/2006/relationships/slide"/><Relationship Id="rId21" Target="slides/slide19.xml" Type="http://schemas.openxmlformats.org/officeDocument/2006/relationships/slide"/><Relationship Id="rId22" Target="slides/slide20.xml" Type="http://schemas.openxmlformats.org/officeDocument/2006/relationships/slide"/><Relationship Id="rId23" Target="slides/slide21.xml" Type="http://schemas.openxmlformats.org/officeDocument/2006/relationships/slide"/><Relationship Id="rId24" Target="slides/slide22.xml" Type="http://schemas.openxmlformats.org/officeDocument/2006/relationships/slide"/><Relationship Id="rId25" Target="slides/slide23.xml" Type="http://schemas.openxmlformats.org/officeDocument/2006/relationships/slide"/><Relationship Id="rId26" Target="slides/slide24.xml" Type="http://schemas.openxmlformats.org/officeDocument/2006/relationships/slide"/><Relationship Id="rId27" Target="slides/slide25.xml" Type="http://schemas.openxmlformats.org/officeDocument/2006/relationships/slide"/><Relationship Id="rId28" Target="slides/slide26.xml" Type="http://schemas.openxmlformats.org/officeDocument/2006/relationships/slide"/><Relationship Id="rId29" Target="slides/slide27.xml" Type="http://schemas.openxmlformats.org/officeDocument/2006/relationships/slide"/><Relationship Id="rId3" Target="slides/slide1.xml" Type="http://schemas.openxmlformats.org/officeDocument/2006/relationships/slide"/><Relationship Id="rId30" Target="slides/slide28.xml" Type="http://schemas.openxmlformats.org/officeDocument/2006/relationships/slide"/><Relationship Id="rId31" Target="slides/slide29.xml" Type="http://schemas.openxmlformats.org/officeDocument/2006/relationships/slide"/><Relationship Id="rId32" Target="slides/slide30.xml" Type="http://schemas.openxmlformats.org/officeDocument/2006/relationships/slide"/><Relationship Id="rId33" Target="slides/slide31.xml" Type="http://schemas.openxmlformats.org/officeDocument/2006/relationships/slide"/><Relationship Id="rId34" Target="slides/slide32.xml" Type="http://schemas.openxmlformats.org/officeDocument/2006/relationships/slide"/><Relationship Id="rId35" Target="slides/slide33.xml" Type="http://schemas.openxmlformats.org/officeDocument/2006/relationships/slide"/><Relationship Id="rId36" Target="slides/slide34.xml" Type="http://schemas.openxmlformats.org/officeDocument/2006/relationships/slide"/><Relationship Id="rId37" Target="slides/slide35.xml" Type="http://schemas.openxmlformats.org/officeDocument/2006/relationships/slide"/><Relationship Id="rId38" Target="slides/slide36.xml" Type="http://schemas.openxmlformats.org/officeDocument/2006/relationships/slide"/><Relationship Id="rId39" Target="slides/slide37.xml" Type="http://schemas.openxmlformats.org/officeDocument/2006/relationships/slide"/><Relationship Id="rId4" Target="slides/slide2.xml" Type="http://schemas.openxmlformats.org/officeDocument/2006/relationships/slide"/><Relationship Id="rId40" Target="slides/slide38.xml" Type="http://schemas.openxmlformats.org/officeDocument/2006/relationships/slide"/><Relationship Id="rId41" Target="slides/slide39.xml" Type="http://schemas.openxmlformats.org/officeDocument/2006/relationships/slide"/><Relationship Id="rId42" Target="slides/slide40.xml" Type="http://schemas.openxmlformats.org/officeDocument/2006/relationships/slide"/><Relationship Id="rId43" Target="slides/slide41.xml" Type="http://schemas.openxmlformats.org/officeDocument/2006/relationships/slide"/><Relationship Id="rId44" Target="slides/slide42.xml" Type="http://schemas.openxmlformats.org/officeDocument/2006/relationships/slide"/><Relationship Id="rId45" Target="slides/slide43.xml" Type="http://schemas.openxmlformats.org/officeDocument/2006/relationships/slide"/><Relationship Id="rId46" Target="slides/slide44.xml" Type="http://schemas.openxmlformats.org/officeDocument/2006/relationships/slide"/><Relationship Id="rId47" Target="slides/slide45.xml" Type="http://schemas.openxmlformats.org/officeDocument/2006/relationships/slide"/><Relationship Id="rId48" Target="slides/slide46.xml" Type="http://schemas.openxmlformats.org/officeDocument/2006/relationships/slide"/><Relationship Id="rId49" Target="slides/slide47.xml" Type="http://schemas.openxmlformats.org/officeDocument/2006/relationships/slide"/><Relationship Id="rId5" Target="slides/slide3.xml" Type="http://schemas.openxmlformats.org/officeDocument/2006/relationships/slide"/><Relationship Id="rId50" Target="slides/slide48.xml" Type="http://schemas.openxmlformats.org/officeDocument/2006/relationships/slide"/><Relationship Id="rId51" Target="notesMasters/notesMaster1.xml" Type="http://schemas.openxmlformats.org/officeDocument/2006/relationships/notesMaster"/><Relationship Id="rId52" Target="presProps.xml" Type="http://schemas.openxmlformats.org/officeDocument/2006/relationships/presProps"/><Relationship Id="rId53" Target="viewProps.xml" Type="http://schemas.openxmlformats.org/officeDocument/2006/relationships/viewProps"/><Relationship Id="rId54" Target="theme/theme1.xml" Type="http://schemas.openxmlformats.org/officeDocument/2006/relationships/theme"/><Relationship Id="rId55" Target="tableStyles.xml" Type="http://schemas.openxmlformats.org/officeDocument/2006/relationships/tableStyles"/><Relationship Id="rId6" Target="slides/slide4.xml" Type="http://schemas.openxmlformats.org/officeDocument/2006/relationships/slide"/><Relationship Id="rId7" Target="slides/slide5.xml" Type="http://schemas.openxmlformats.org/officeDocument/2006/relationships/slide"/><Relationship Id="rId8" Target="slides/slide6.xml" Type="http://schemas.openxmlformats.org/officeDocument/2006/relationships/slide"/><Relationship Id="rId9" Target="slides/slide7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3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5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7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2.xml" Type="http://schemas.openxmlformats.org/officeDocument/2006/relationships/slide"/><Relationship Id="rId3" Target="http://www.thegeekstuff.com/2008/09/bash-shell-take-control-of-ps1-ps2-ps3-ps4-and-prompt_command/" TargetMode="External" Type="http://schemas.openxmlformats.org/officeDocument/2006/relationships/hyperlink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3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6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7.xml" Type="http://schemas.openxmlformats.org/officeDocument/2006/relationships/slide"/><Relationship Id="rId3" Target="http://www.regular-expressions.info/quickstart.html" TargetMode="External" Type="http://schemas.openxmlformats.org/officeDocument/2006/relationships/hyperlink"/><Relationship Id="rId4" Target="http://www.ibm.com/developerworks/aix/library/au-speakingunix9/index.html" TargetMode="External" Type="http://schemas.openxmlformats.org/officeDocument/2006/relationships/hyperlink"/><Relationship Id="rId5" Target="http://www.zytrax.com/tech/web/regex.htm" TargetMode="External" Type="http://schemas.openxmlformats.org/officeDocument/2006/relationships/hyperlink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945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Common error</a:t>
            </a:r>
          </a:p>
          <a:p>
            <a:pPr marL="228600" indent="-228600">
              <a:buAutoNum type="arabicPeriod"/>
            </a:pPr>
            <a:r>
              <a:rPr lang="en-US"/>
              <a:t>[no space]</a:t>
            </a:r>
          </a:p>
          <a:p>
            <a:pPr marL="228600" indent="-228600">
              <a:buAutoNum type="arabicPeriod"/>
            </a:pPr>
            <a:r>
              <a:rPr lang="en-US"/>
              <a:t>Var1=var2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8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24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96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http://en.wikipedia.org/wiki/Mobile_operating_system</a:t>
            </a:r>
          </a:p>
          <a:p>
            <a:endParaRPr lang="en-US" dirty="0"/>
          </a:p>
          <a:p>
            <a:r>
              <a:rPr lang="en-US" dirty="0"/>
              <a:t>Commands for environment variables that you want to set up at login time should be included in your</a:t>
            </a:r>
          </a:p>
          <a:p>
            <a:pPr lvl="1"/>
            <a:r>
              <a:rPr lang="en-US" b="1" dirty="0"/>
              <a:t>~/.profile or ~/.</a:t>
            </a:r>
            <a:r>
              <a:rPr lang="en-US" b="1" dirty="0" err="1"/>
              <a:t>bash_profile</a:t>
            </a:r>
            <a:r>
              <a:rPr lang="en-US" b="1" dirty="0"/>
              <a:t> file.</a:t>
            </a:r>
          </a:p>
          <a:p>
            <a:pPr lvl="1"/>
            <a:endParaRPr lang="en-US" b="1" dirty="0"/>
          </a:p>
          <a:p>
            <a:pPr lvl="1"/>
            <a:r>
              <a:rPr lang="en-US" dirty="0">
                <a:hlinkClick r:id="rId3"/>
              </a:rPr>
              <a:t>http://www.thegeekstuff.com/2008/09/bash-shell-take-control-of-ps1-ps2-ps3-ps4-and-prompt_command/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046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800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http://www.regular-expressions.info/quickstart.html</a:t>
            </a:r>
            <a:endParaRPr lang="en-US" dirty="0"/>
          </a:p>
          <a:p>
            <a:endParaRPr lang="en-US" dirty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4"/>
              </a:rPr>
              <a:t>http://www.ibm.com/developerworks/aix/library/au-speakingunix9/index.html</a:t>
            </a:r>
            <a:endParaRPr lang="en-US" dirty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5"/>
              </a:rPr>
              <a:t>http://www.zytrax.com/tech/web/regex.htm</a:t>
            </a:r>
            <a:endParaRPr lang="en-US" dirty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53522"/>
      </p:ext>
    </p:extLst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.png" Type="http://schemas.openxmlformats.org/officeDocument/2006/relationships/image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2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3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4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5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6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7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.png" Type="http://schemas.openxmlformats.org/officeDocument/2006/relationships/image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.png" Type="http://schemas.openxmlformats.org/officeDocument/2006/relationships/image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theme/theme1.xml" Type="http://schemas.openxmlformats.org/officeDocument/2006/relationships/theme"/><Relationship Id="rId8" Target="../media/image1.png" Type="http://schemas.openxmlformats.org/officeDocument/2006/relationships/image"/></Relationships>
</file>

<file path=ppt/slideMasters/_rels/slideMaster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slideLayouts/slideLayout16.xml" Type="http://schemas.openxmlformats.org/officeDocument/2006/relationships/slideLayout"/><Relationship Id="rId11" Target="../slideLayouts/slideLayout17.xml" Type="http://schemas.openxmlformats.org/officeDocument/2006/relationships/slideLayout"/><Relationship Id="rId12" Target="../theme/theme2.xml" Type="http://schemas.openxmlformats.org/officeDocument/2006/relationships/theme"/><Relationship Id="rId2" Target="../slideLayouts/slideLayout8.xml" Type="http://schemas.openxmlformats.org/officeDocument/2006/relationships/slideLayout"/><Relationship Id="rId3" Target="../slideLayouts/slideLayout9.xml" Type="http://schemas.openxmlformats.org/officeDocument/2006/relationships/slideLayout"/><Relationship Id="rId4" Target="../slideLayouts/slideLayout10.xml" Type="http://schemas.openxmlformats.org/officeDocument/2006/relationships/slideLayout"/><Relationship Id="rId5" Target="../slideLayouts/slideLayout11.xml" Type="http://schemas.openxmlformats.org/officeDocument/2006/relationships/slideLayout"/><Relationship Id="rId6" Target="../slideLayouts/slideLayout12.xml" Type="http://schemas.openxmlformats.org/officeDocument/2006/relationships/slideLayout"/><Relationship Id="rId7" Target="../slideLayouts/slideLayout13.xml" Type="http://schemas.openxmlformats.org/officeDocument/2006/relationships/slideLayout"/><Relationship Id="rId8" Target="../slideLayouts/slideLayout14.xml" Type="http://schemas.openxmlformats.org/officeDocument/2006/relationships/slideLayout"/><Relationship Id="rId9" Target="../slideLayouts/slideLayout15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6.xml" Type="http://schemas.openxmlformats.org/officeDocument/2006/relationships/slideLayout"/><Relationship Id="rId2" Target="../notesSlides/notesSlide1.xml" Type="http://schemas.openxmlformats.org/officeDocument/2006/relationships/notesSlide"/></Relationships>
</file>

<file path=ppt/slides/_rels/slide10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6.emf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7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8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20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21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22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23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9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20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4.xml" Type="http://schemas.openxmlformats.org/officeDocument/2006/relationships/notesSlide"/><Relationship Id="rId3" Target="https://www.computerhope.com/unix/uhistory.htm" TargetMode="External" Type="http://schemas.openxmlformats.org/officeDocument/2006/relationships/hyperlink"/><Relationship Id="rId4" Target="http://www.thegeekstuff.com/2008/08/15-examples-to-master-linux-command-line-history/" TargetMode="External" Type="http://schemas.openxmlformats.org/officeDocument/2006/relationships/hyperlink"/></Relationships>
</file>

<file path=ppt/slides/_rels/slide26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27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5.xml" Type="http://schemas.openxmlformats.org/officeDocument/2006/relationships/notesSlide"/></Relationships>
</file>

<file path=ppt/slides/_rels/slide28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http://tldp.org/LDP/abs/html/internal.html" TargetMode="External" Type="http://schemas.openxmlformats.org/officeDocument/2006/relationships/hyperlink"/></Relationships>
</file>

<file path=ppt/slides/_rels/slide29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2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30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22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http://www.linuxselfhelp.com/howtos/Bash-Prompt/Bash-Prompt-HOWTO-2.html" TargetMode="External" Type="http://schemas.openxmlformats.org/officeDocument/2006/relationships/hyperlink"/><Relationship Id="rId3" Target="../media/image23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6.xml" Type="http://schemas.openxmlformats.org/officeDocument/2006/relationships/notesSlide"/></Relationships>
</file>

<file path=ppt/slides/_rels/slide33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34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24.png" Type="http://schemas.openxmlformats.org/officeDocument/2006/relationships/image"/><Relationship Id="rId3" Target="../media/image25.png" Type="http://schemas.openxmlformats.org/officeDocument/2006/relationships/image"/><Relationship Id="rId4" Target="../media/image26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http://en.wikipedia.org/wiki/Filter_(Unix)" TargetMode="External" Type="http://schemas.openxmlformats.org/officeDocument/2006/relationships/hyperlink"/><Relationship Id="rId3" Target="../media/image27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28.png" Type="http://schemas.openxmlformats.org/officeDocument/2006/relationships/image"/><Relationship Id="rId3" Target="../media/image29.png" Type="http://schemas.openxmlformats.org/officeDocument/2006/relationships/image"/><Relationship Id="rId4" Target="../media/image30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38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http://www.thegeekstuff.com/2009/03/15-practical-unix-grep-command-examples/" TargetMode="External" Type="http://schemas.openxmlformats.org/officeDocument/2006/relationships/hyperlink"/><Relationship Id="rId3" Target="http://www.regular-expressions.info/reference.html" TargetMode="External" Type="http://schemas.openxmlformats.org/officeDocument/2006/relationships/hyperlink"/><Relationship Id="rId4" Target="../media/image31.png" Type="http://schemas.openxmlformats.org/officeDocument/2006/relationships/image"/><Relationship Id="rId5" Target="../media/image32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33.png" Type="http://schemas.openxmlformats.org/officeDocument/2006/relationships/image"/><Relationship Id="rId3" Target="../media/image34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35.png" Type="http://schemas.openxmlformats.org/officeDocument/2006/relationships/image"/><Relationship Id="rId3" Target="../media/image36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https://wiki.bash-hackers.org/commands/builtin/printf" TargetMode="External" Type="http://schemas.openxmlformats.org/officeDocument/2006/relationships/hyperlink"/><Relationship Id="rId3" Target="../media/image37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38.emf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7.xml" Type="http://schemas.openxmlformats.org/officeDocument/2006/relationships/notesSlide"/><Relationship Id="rId3" Target="../media/image39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40.png" Type="http://schemas.openxmlformats.org/officeDocument/2006/relationships/image"/><Relationship Id="rId3" Target="../media/image41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46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8.xml" Type="http://schemas.openxmlformats.org/officeDocument/2006/relationships/notesSlide"/><Relationship Id="rId3" Target="http://tldp.org/LDP/Bash-Beginners-Guide/html/" TargetMode="External" Type="http://schemas.openxmlformats.org/officeDocument/2006/relationships/hyperlink"/><Relationship Id="rId4" Target="http://www.thegeekstuff.com/2010/08/bash-shell-builtin-commands/" TargetMode="External" Type="http://schemas.openxmlformats.org/officeDocument/2006/relationships/hyperlink"/></Relationships>
</file>

<file path=ppt/slides/_rels/slide47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9.xml" Type="http://schemas.openxmlformats.org/officeDocument/2006/relationships/notesSlide"/><Relationship Id="rId3" Target="http://www.regular-expressions.info/reference.html" TargetMode="External" Type="http://schemas.openxmlformats.org/officeDocument/2006/relationships/hyperlink"/><Relationship Id="rId4" Target="../media/image42.pn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43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4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8.png" Type="http://schemas.openxmlformats.org/officeDocument/2006/relationships/image"/><Relationship Id="rId3" Target="https://www.shell-tips.com/bash/math-arithmetic-calculation/" TargetMode="External" Type="http://schemas.openxmlformats.org/officeDocument/2006/relationships/hyperlink"/></Relationships>
</file>

<file path=ppt/slides/_rels/slide9.xml.rels><?xml version="1.0" encoding="UTF-8" standalone="yes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 noGrp="1"/>
          </p:cNvSpPr>
          <p:nvPr>
            <p:ph type="ctrTitle"/>
          </p:nvPr>
        </p:nvSpPr>
        <p:spPr>
          <a:xfrm>
            <a:off x="457200" y="72435"/>
            <a:ext cx="9144000" cy="1354217"/>
          </a:xfrm>
        </p:spPr>
        <p:txBody>
          <a:bodyPr/>
          <a:lstStyle/>
          <a:p>
            <a:pPr eaLnBrk="1" hangingPunct="1"/>
            <a:r>
              <a:rPr dirty="0" lang="en-US" sz="4400"/>
              <a:t>CYBR 4423</a:t>
            </a:r>
            <a:br>
              <a:rPr dirty="0" lang="en-US" sz="4400"/>
            </a:br>
            <a:r>
              <a:rPr dirty="0" lang="en-US" sz="4400"/>
              <a:t>Linux/Unix Administration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94853BD-EB2F-7B99-2F43-AFCF5F7C3A33}"/>
              </a:ext>
            </a:extLst>
          </p:cNvPr>
          <p:cNvSpPr txBox="1">
            <a:spLocks/>
          </p:cNvSpPr>
          <p:nvPr/>
        </p:nvSpPr>
        <p:spPr>
          <a:xfrm>
            <a:off x="685800" y="2997510"/>
            <a:ext cx="7772400" cy="761747"/>
          </a:xfrm>
          <a:prstGeom prst="rect">
            <a:avLst/>
          </a:prstGeom>
          <a:noFill/>
        </p:spPr>
        <p:txBody>
          <a:bodyPr anchor="b" bIns="0" lIns="0" rIns="0" tIns="0" wrap="square">
            <a:spAutoFit/>
          </a:bodyPr>
          <a:lstStyle>
            <a:lvl1pPr algn="ctr">
              <a:defRPr b="1" i="0" sz="495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dirty="0" kern="0" lang="en-US"/>
              <a:t>BASH SCRIPTING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D5ECD9-CC89-83BD-52B6-77974C224FAB}"/>
              </a:ext>
            </a:extLst>
          </p:cNvPr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Flow Control – If</a:t>
            </a:r>
          </a:p>
        </p:txBody>
      </p:sp>
      <p:pic>
        <p:nvPicPr>
          <p:cNvPr descr="Illustration of if statement in bash scripting. " id="11" name="Picture 10" title="Flow Control -- 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65" y="1329691"/>
            <a:ext cx="8884920" cy="51130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Nested If</a:t>
            </a:r>
          </a:p>
        </p:txBody>
      </p:sp>
      <p:pic>
        <p:nvPicPr>
          <p:cNvPr descr="Illustration of nested if in bash scripting. " id="9" name="Picture 8" title="Nested 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90600"/>
            <a:ext cx="8780145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47042"/>
            <a:ext cx="9182101" cy="553998"/>
          </a:xfrm>
        </p:spPr>
        <p:txBody>
          <a:bodyPr/>
          <a:lstStyle/>
          <a:p>
            <a:r>
              <a:rPr lang="en-US"/>
              <a:t>Compound Conditions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8839200" cy="4923491"/>
          </a:xfrm>
        </p:spPr>
        <p:txBody>
          <a:bodyPr>
            <a:normAutofit/>
          </a:bodyPr>
          <a:lstStyle/>
          <a:p>
            <a:r>
              <a:rPr dirty="0" lang="en-US"/>
              <a:t>Use [[ … ]] to evaluate compound conditions</a:t>
            </a:r>
          </a:p>
          <a:p>
            <a:pPr lvl="1"/>
            <a:r>
              <a:rPr dirty="0" lang="en-US"/>
              <a:t>&amp;&amp;: logical AND</a:t>
            </a:r>
          </a:p>
          <a:p>
            <a:pPr lvl="1"/>
            <a:r>
              <a:rPr dirty="0" lang="en-US"/>
              <a:t>||: logical OR</a:t>
            </a:r>
          </a:p>
          <a:p>
            <a:pPr lvl="1"/>
            <a:endParaRPr dirty="0" lang="en-US"/>
          </a:p>
          <a:p>
            <a:r>
              <a:rPr dirty="0" lang="en-US"/>
              <a:t>Other ways</a:t>
            </a:r>
          </a:p>
          <a:p>
            <a:pPr lvl="1"/>
            <a:r>
              <a:rPr dirty="0" lang="en-US"/>
              <a:t>[…] &amp;&amp; […]</a:t>
            </a:r>
          </a:p>
          <a:p>
            <a:pPr lvl="1"/>
            <a:r>
              <a:rPr dirty="0" lang="en-US"/>
              <a:t>[…] || […]</a:t>
            </a:r>
          </a:p>
          <a:p>
            <a:pPr lvl="1"/>
            <a:r>
              <a:rPr dirty="0" lang="en-US"/>
              <a:t>[ … -a … ]</a:t>
            </a:r>
          </a:p>
          <a:p>
            <a:pPr lvl="1"/>
            <a:r>
              <a:rPr dirty="0" lang="en-US"/>
              <a:t>[ … -o … ]</a:t>
            </a:r>
          </a:p>
        </p:txBody>
      </p:sp>
      <p:pic>
        <p:nvPicPr>
          <p:cNvPr descr="Use [[ … ]] to evaluate compound conditions &amp;&amp;: logical AND ||: logical OR  Other ways […] &amp;&amp; […] […] || […] [ … -a … ] [ … -o … ] " id="7" name="Picture 6" title="Compound Conditi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734609"/>
            <a:ext cx="578358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Flow Control –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2744" y="3200400"/>
            <a:ext cx="8839200" cy="3352799"/>
          </a:xfrm>
        </p:spPr>
        <p:txBody>
          <a:bodyPr>
            <a:normAutofit/>
          </a:bodyPr>
          <a:lstStyle/>
          <a:p>
            <a:r>
              <a:rPr dirty="0" lang="en-US"/>
              <a:t>Basic structure</a:t>
            </a:r>
          </a:p>
          <a:p>
            <a:pPr lvl="1">
              <a:buNone/>
            </a:pPr>
            <a:r>
              <a:rPr dirty="0" lang="en-US"/>
              <a:t>case $variable in</a:t>
            </a:r>
          </a:p>
          <a:p>
            <a:pPr lvl="2">
              <a:buNone/>
            </a:pPr>
            <a:r>
              <a:rPr dirty="0" lang="en-US"/>
              <a:t>condition1) …;;</a:t>
            </a:r>
          </a:p>
          <a:p>
            <a:pPr lvl="2">
              <a:buNone/>
            </a:pPr>
            <a:r>
              <a:rPr dirty="0" lang="en-US"/>
              <a:t>condition2) …;;</a:t>
            </a:r>
          </a:p>
          <a:p>
            <a:pPr lvl="2">
              <a:buNone/>
            </a:pPr>
            <a:r>
              <a:rPr dirty="0" lang="en-US"/>
              <a:t>*) … ;;</a:t>
            </a:r>
          </a:p>
          <a:p>
            <a:pPr lvl="1">
              <a:buNone/>
            </a:pPr>
            <a:r>
              <a:rPr dirty="0" err="1" lang="en-US"/>
              <a:t>esac</a:t>
            </a:r>
            <a:endParaRPr dirty="0" lang="en-US"/>
          </a:p>
          <a:p>
            <a:r>
              <a:rPr dirty="0" lang="en-US"/>
              <a:t>The case structure is very flexible on cases; case values can be numbers and strings – in fact, they are all strings.</a:t>
            </a:r>
          </a:p>
        </p:txBody>
      </p:sp>
      <p:pic>
        <p:nvPicPr>
          <p:cNvPr descr="Example case structuer in script" id="8" name="Picture 7" title="case structure examp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399" y="914400"/>
            <a:ext cx="5239115" cy="367577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Flow Control – For Loop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Basic structure </a:t>
            </a:r>
          </a:p>
          <a:p>
            <a:pPr lvl="1">
              <a:buNone/>
            </a:pPr>
            <a:r>
              <a:rPr dirty="0" lang="en-US"/>
              <a:t>for (( </a:t>
            </a:r>
            <a:r>
              <a:rPr dirty="0" err="1" lang="en-US"/>
              <a:t>i</a:t>
            </a:r>
            <a:r>
              <a:rPr dirty="0" lang="en-US"/>
              <a:t>=0 ; </a:t>
            </a:r>
            <a:r>
              <a:rPr dirty="0" err="1" lang="en-US"/>
              <a:t>i</a:t>
            </a:r>
            <a:r>
              <a:rPr dirty="0" lang="en-US"/>
              <a:t> &lt; $limit ; </a:t>
            </a:r>
            <a:r>
              <a:rPr dirty="0" err="1" lang="en-US"/>
              <a:t>i</a:t>
            </a:r>
            <a:r>
              <a:rPr dirty="0" lang="en-US"/>
              <a:t>++ ))</a:t>
            </a:r>
          </a:p>
          <a:p>
            <a:pPr lvl="1">
              <a:buNone/>
            </a:pPr>
            <a:r>
              <a:rPr dirty="0" lang="en-US"/>
              <a:t>do</a:t>
            </a:r>
          </a:p>
          <a:p>
            <a:pPr lvl="1">
              <a:buNone/>
            </a:pPr>
            <a:r>
              <a:rPr dirty="0" lang="en-US"/>
              <a:t>	…</a:t>
            </a:r>
          </a:p>
          <a:p>
            <a:pPr lvl="1">
              <a:buNone/>
            </a:pPr>
            <a:r>
              <a:rPr dirty="0" lang="en-US"/>
              <a:t>done</a:t>
            </a:r>
          </a:p>
        </p:txBody>
      </p:sp>
      <p:pic>
        <p:nvPicPr>
          <p:cNvPr descr="for loop example.    No need to use $ for the control variable" id="7" name="Picture 6" title="for loop examp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124740"/>
            <a:ext cx="6272906" cy="415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18417"/>
      </p:ext>
    </p:extLst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Flow Control – For … In Loop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Basic structure </a:t>
            </a:r>
          </a:p>
          <a:p>
            <a:pPr lvl="1">
              <a:buNone/>
            </a:pPr>
            <a:r>
              <a:rPr lang="en-US"/>
              <a:t>for var1 in … #arguments separated by space</a:t>
            </a:r>
          </a:p>
          <a:p>
            <a:pPr lvl="1">
              <a:buNone/>
            </a:pPr>
            <a:r>
              <a:rPr lang="en-US"/>
              <a:t>do</a:t>
            </a:r>
          </a:p>
          <a:p>
            <a:pPr lvl="1">
              <a:buNone/>
            </a:pPr>
            <a:r>
              <a:rPr lang="en-US"/>
              <a:t>	…</a:t>
            </a:r>
          </a:p>
          <a:p>
            <a:pPr lvl="1">
              <a:buNone/>
            </a:pPr>
            <a:r>
              <a:rPr lang="en-US"/>
              <a:t>done</a:t>
            </a:r>
          </a:p>
        </p:txBody>
      </p:sp>
      <p:pic>
        <p:nvPicPr>
          <p:cNvPr descr="Example of for in loop" id="6" name="Picture 5" title="for in loo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667000"/>
            <a:ext cx="5512118" cy="325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37065"/>
      </p:ext>
    </p:extLst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Flow Control – While Loop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Basic structure</a:t>
            </a:r>
          </a:p>
          <a:p>
            <a:pPr lvl="1">
              <a:buNone/>
            </a:pPr>
            <a:r>
              <a:rPr dirty="0" lang="en-US"/>
              <a:t>counter=0</a:t>
            </a:r>
          </a:p>
          <a:p>
            <a:pPr lvl="1">
              <a:buNone/>
            </a:pPr>
            <a:r>
              <a:rPr dirty="0" lang="en-US"/>
              <a:t>while  [ loop condition ] </a:t>
            </a:r>
          </a:p>
          <a:p>
            <a:pPr lvl="1">
              <a:buNone/>
            </a:pPr>
            <a:r>
              <a:rPr dirty="0" lang="en-US"/>
              <a:t>do</a:t>
            </a:r>
          </a:p>
          <a:p>
            <a:pPr lvl="1">
              <a:buNone/>
            </a:pPr>
            <a:r>
              <a:rPr dirty="0" lang="en-US"/>
              <a:t>	…</a:t>
            </a:r>
          </a:p>
          <a:p>
            <a:pPr lvl="1">
              <a:buNone/>
            </a:pPr>
            <a:r>
              <a:rPr dirty="0" lang="en-US"/>
              <a:t>	$((counter++))</a:t>
            </a:r>
          </a:p>
          <a:p>
            <a:pPr lvl="1">
              <a:buNone/>
            </a:pPr>
            <a:r>
              <a:rPr dirty="0" lang="en-US"/>
              <a:t>done</a:t>
            </a:r>
          </a:p>
        </p:txBody>
      </p:sp>
      <p:pic>
        <p:nvPicPr>
          <p:cNvPr descr="Example of while loop in script" id="4" name="Picture 3" title="while loo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369294"/>
            <a:ext cx="5716638" cy="491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15844"/>
      </p:ext>
    </p:extLst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Flow Control – Until Loop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Basic structure</a:t>
            </a:r>
          </a:p>
          <a:p>
            <a:pPr lvl="1">
              <a:buNone/>
            </a:pPr>
            <a:r>
              <a:rPr dirty="0" lang="en-US"/>
              <a:t>counter=0</a:t>
            </a:r>
          </a:p>
          <a:p>
            <a:pPr lvl="1">
              <a:buNone/>
            </a:pPr>
            <a:r>
              <a:rPr dirty="0" lang="en-US"/>
              <a:t>until [ loop stop condition ] </a:t>
            </a:r>
          </a:p>
          <a:p>
            <a:pPr lvl="1">
              <a:buNone/>
            </a:pPr>
            <a:r>
              <a:rPr dirty="0" lang="en-US"/>
              <a:t>do</a:t>
            </a:r>
          </a:p>
          <a:p>
            <a:pPr lvl="1">
              <a:buNone/>
            </a:pPr>
            <a:r>
              <a:rPr dirty="0" lang="en-US"/>
              <a:t>	…</a:t>
            </a:r>
          </a:p>
          <a:p>
            <a:pPr lvl="1">
              <a:buNone/>
            </a:pPr>
            <a:r>
              <a:rPr dirty="0" lang="en-US"/>
              <a:t>	$[counter++]</a:t>
            </a:r>
          </a:p>
          <a:p>
            <a:pPr lvl="1">
              <a:buNone/>
            </a:pPr>
            <a:r>
              <a:rPr dirty="0" lang="en-US"/>
              <a:t>done</a:t>
            </a:r>
          </a:p>
        </p:txBody>
      </p:sp>
      <p:pic>
        <p:nvPicPr>
          <p:cNvPr descr="Example of unitl loop in script" id="7" name="Picture 6" title="Until Loo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1332081"/>
            <a:ext cx="4861561" cy="486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086374"/>
      </p:ext>
    </p:extLst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Functions and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8534400" cy="2042160"/>
          </a:xfrm>
        </p:spPr>
        <p:txBody>
          <a:bodyPr>
            <a:normAutofit/>
          </a:bodyPr>
          <a:lstStyle/>
          <a:p>
            <a:r>
              <a:rPr dirty="0" lang="en-US"/>
              <a:t>Basics</a:t>
            </a:r>
          </a:p>
          <a:p>
            <a:pPr lvl="1"/>
            <a:r>
              <a:rPr dirty="0" lang="en-US"/>
              <a:t>Functions in bash do not return values</a:t>
            </a:r>
          </a:p>
          <a:p>
            <a:pPr lvl="1"/>
            <a:r>
              <a:rPr dirty="0" lang="en-US"/>
              <a:t>Functions must be declared before they can be called</a:t>
            </a:r>
          </a:p>
          <a:p>
            <a:pPr lvl="1"/>
            <a:r>
              <a:rPr dirty="0" lang="en-US"/>
              <a:t>Parameters do not need to be declared; they are referred to as $1, $2, etc. in the function</a:t>
            </a:r>
          </a:p>
        </p:txBody>
      </p:sp>
      <p:pic>
        <p:nvPicPr>
          <p:cNvPr descr="Example of using function and parameters in script. " id="9" name="Picture 8" title="Functions and Parameter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209800"/>
            <a:ext cx="4648200" cy="504645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914400"/>
            <a:ext cx="8839200" cy="4923491"/>
          </a:xfrm>
        </p:spPr>
        <p:txBody>
          <a:bodyPr>
            <a:normAutofit/>
          </a:bodyPr>
          <a:lstStyle/>
          <a:p>
            <a:r>
              <a:rPr dirty="0" lang="en-US"/>
              <a:t>Key terms</a:t>
            </a:r>
          </a:p>
          <a:p>
            <a:pPr lvl="1"/>
            <a:r>
              <a:rPr dirty="0" lang="en-US"/>
              <a:t>Scripting mode</a:t>
            </a:r>
          </a:p>
          <a:p>
            <a:pPr lvl="1"/>
            <a:r>
              <a:rPr dirty="0" lang="en-US"/>
              <a:t>Script file</a:t>
            </a:r>
          </a:p>
          <a:p>
            <a:pPr lvl="1"/>
            <a:r>
              <a:rPr dirty="0" lang="en-US"/>
              <a:t>Argument</a:t>
            </a:r>
          </a:p>
          <a:p>
            <a:pPr lvl="1"/>
            <a:r>
              <a:rPr dirty="0" lang="en-US"/>
              <a:t>Function</a:t>
            </a:r>
          </a:p>
          <a:p>
            <a:pPr lvl="1"/>
            <a:endParaRPr dirty="0" lang="en-US"/>
          </a:p>
          <a:p>
            <a:r>
              <a:rPr dirty="0" lang="en-US"/>
              <a:t>Bash operators and symbols</a:t>
            </a:r>
          </a:p>
          <a:p>
            <a:pPr lvl="1"/>
            <a:r>
              <a:rPr dirty="0" lang="en-US"/>
              <a:t>Arithmetical operations: $((…)) $[…] let + - * / ** %</a:t>
            </a:r>
          </a:p>
          <a:p>
            <a:pPr lvl="1"/>
            <a:r>
              <a:rPr dirty="0" lang="en-US"/>
              <a:t>Comparison operators: -</a:t>
            </a:r>
            <a:r>
              <a:rPr dirty="0" err="1" lang="en-US"/>
              <a:t>eq</a:t>
            </a:r>
            <a:r>
              <a:rPr dirty="0" lang="en-US"/>
              <a:t> -ne -</a:t>
            </a:r>
            <a:r>
              <a:rPr dirty="0" err="1" lang="en-US"/>
              <a:t>gt</a:t>
            </a:r>
            <a:r>
              <a:rPr dirty="0" lang="en-US"/>
              <a:t> -</a:t>
            </a:r>
            <a:r>
              <a:rPr dirty="0" err="1" lang="en-US"/>
              <a:t>lt</a:t>
            </a:r>
            <a:r>
              <a:rPr dirty="0" lang="en-US"/>
              <a:t> -d -e -f &amp;&amp; ||</a:t>
            </a:r>
          </a:p>
          <a:p>
            <a:pPr lvl="1"/>
            <a:r>
              <a:rPr dirty="0" lang="en-US"/>
              <a:t>Other operators: ; \ # $</a:t>
            </a:r>
          </a:p>
          <a:p>
            <a:pPr lvl="1"/>
            <a:r>
              <a:rPr dirty="0" lang="en-US"/>
              <a:t>Control flow structures: if, case, for, for…in, while, until</a:t>
            </a:r>
          </a:p>
          <a:p>
            <a:pPr lvl="1"/>
            <a:r>
              <a:rPr dirty="0" lang="en-US"/>
              <a:t>function, { }, argument ($#, $1, $2, etc.)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Bash scripting language basics</a:t>
            </a:r>
          </a:p>
          <a:p>
            <a:pPr lvl="1"/>
            <a:r>
              <a:rPr dirty="0" lang="en-US"/>
              <a:t>Script files</a:t>
            </a:r>
          </a:p>
          <a:p>
            <a:pPr lvl="1"/>
            <a:r>
              <a:rPr dirty="0" lang="en-US"/>
              <a:t>Language elements</a:t>
            </a:r>
          </a:p>
          <a:p>
            <a:pPr lvl="2"/>
            <a:r>
              <a:rPr dirty="0" lang="en-US"/>
              <a:t>Variable</a:t>
            </a:r>
          </a:p>
          <a:p>
            <a:pPr lvl="2"/>
            <a:r>
              <a:rPr dirty="0" lang="en-US"/>
              <a:t>Operators</a:t>
            </a:r>
          </a:p>
          <a:p>
            <a:pPr lvl="2"/>
            <a:r>
              <a:rPr dirty="0" lang="en-US"/>
              <a:t>Control flow</a:t>
            </a:r>
          </a:p>
          <a:p>
            <a:pPr lvl="2"/>
            <a:r>
              <a:rPr dirty="0" lang="en-US"/>
              <a:t>Function</a:t>
            </a:r>
          </a:p>
          <a:p>
            <a:pPr lvl="2"/>
            <a:endParaRPr dirty="0" lang="en-US"/>
          </a:p>
          <a:p>
            <a:r>
              <a:rPr dirty="0" lang="en-US"/>
              <a:t>Scripting apps</a:t>
            </a:r>
          </a:p>
          <a:p>
            <a:pPr lvl="1"/>
            <a:r>
              <a:rPr dirty="0" lang="en-US"/>
              <a:t>Text and number processing</a:t>
            </a:r>
          </a:p>
          <a:p>
            <a:pPr lvl="1"/>
            <a:r>
              <a:rPr dirty="0" lang="en-US"/>
              <a:t>File processing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Shell Initiation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14400"/>
            <a:ext cx="8839200" cy="4923491"/>
          </a:xfrm>
        </p:spPr>
        <p:txBody>
          <a:bodyPr>
            <a:normAutofit/>
          </a:bodyPr>
          <a:lstStyle/>
          <a:p>
            <a:r>
              <a:rPr dirty="0" lang="en-US"/>
              <a:t>Initiation files are script files that are executed when the system starts</a:t>
            </a:r>
          </a:p>
          <a:p>
            <a:pPr lvl="1"/>
            <a:endParaRPr dirty="0" lang="en-US"/>
          </a:p>
          <a:p>
            <a:r>
              <a:rPr dirty="0" lang="en-US"/>
              <a:t>System wide</a:t>
            </a:r>
          </a:p>
          <a:p>
            <a:pPr lvl="1"/>
            <a:r>
              <a:rPr dirty="0" lang="en-US"/>
              <a:t>/</a:t>
            </a:r>
            <a:r>
              <a:rPr dirty="0" err="1" lang="en-US"/>
              <a:t>etc</a:t>
            </a:r>
            <a:r>
              <a:rPr dirty="0" lang="en-US"/>
              <a:t>/profile	</a:t>
            </a:r>
          </a:p>
          <a:p>
            <a:pPr lvl="1"/>
            <a:r>
              <a:rPr dirty="0" lang="en-US"/>
              <a:t>/</a:t>
            </a:r>
            <a:r>
              <a:rPr dirty="0" err="1" lang="en-US"/>
              <a:t>etc</a:t>
            </a:r>
            <a:r>
              <a:rPr dirty="0" lang="en-US"/>
              <a:t>/</a:t>
            </a:r>
            <a:r>
              <a:rPr dirty="0" err="1" lang="en-US"/>
              <a:t>bashrc</a:t>
            </a:r>
            <a:endParaRPr dirty="0" lang="en-US"/>
          </a:p>
          <a:p>
            <a:pPr lvl="1"/>
            <a:endParaRPr dirty="0" lang="en-US"/>
          </a:p>
          <a:p>
            <a:r>
              <a:rPr dirty="0" lang="en-US"/>
              <a:t>User specific</a:t>
            </a:r>
          </a:p>
          <a:p>
            <a:pPr lvl="1"/>
            <a:r>
              <a:rPr dirty="0" lang="en-US"/>
              <a:t>~/.</a:t>
            </a:r>
            <a:r>
              <a:rPr dirty="0" err="1" lang="en-US"/>
              <a:t>bash_profile</a:t>
            </a:r>
            <a:endParaRPr dirty="0" lang="en-US"/>
          </a:p>
          <a:p>
            <a:pPr lvl="1"/>
            <a:r>
              <a:rPr dirty="0" lang="en-US"/>
              <a:t>~/.</a:t>
            </a:r>
            <a:r>
              <a:rPr dirty="0" err="1" lang="en-US"/>
              <a:t>bashrc</a:t>
            </a:r>
            <a:endParaRPr dirty="0" lang="en-US"/>
          </a:p>
          <a:p>
            <a:pPr lvl="1"/>
            <a:endParaRPr dirty="0" lang="en-US"/>
          </a:p>
          <a:p>
            <a:endParaRPr dirty="0" lang="en-US"/>
          </a:p>
          <a:p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1681472166"/>
      </p:ext>
    </p:extLst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14400"/>
            <a:ext cx="8839200" cy="4923491"/>
          </a:xfrm>
        </p:spPr>
        <p:txBody>
          <a:bodyPr>
            <a:normAutofit/>
          </a:bodyPr>
          <a:lstStyle/>
          <a:p>
            <a:r>
              <a:rPr dirty="0" lang="en-US"/>
              <a:t>Shell</a:t>
            </a:r>
          </a:p>
          <a:p>
            <a:pPr lvl="1"/>
            <a:r>
              <a:rPr dirty="0" lang="en-US"/>
              <a:t>Shell </a:t>
            </a:r>
            <a:r>
              <a:rPr dirty="0" err="1" lang="en-US"/>
              <a:t>builtin</a:t>
            </a:r>
            <a:r>
              <a:rPr dirty="0" lang="en-US"/>
              <a:t> commands</a:t>
            </a:r>
          </a:p>
          <a:p>
            <a:pPr lvl="1"/>
            <a:r>
              <a:rPr dirty="0" lang="en-US"/>
              <a:t>Command line scripting</a:t>
            </a:r>
          </a:p>
          <a:p>
            <a:pPr lvl="1"/>
            <a:endParaRPr dirty="0" lang="en-US"/>
          </a:p>
          <a:p>
            <a:r>
              <a:rPr dirty="0" lang="en-US"/>
              <a:t>Bash scripting basics</a:t>
            </a:r>
          </a:p>
          <a:p>
            <a:pPr lvl="1"/>
            <a:r>
              <a:rPr dirty="0" lang="en-US"/>
              <a:t>Input/output </a:t>
            </a:r>
          </a:p>
          <a:p>
            <a:pPr lvl="1"/>
            <a:r>
              <a:rPr dirty="0" lang="en-US"/>
              <a:t>Piping</a:t>
            </a:r>
          </a:p>
          <a:p>
            <a:pPr lvl="1"/>
            <a:r>
              <a:rPr dirty="0" lang="en-US"/>
              <a:t>Variables and data types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Shell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90600"/>
            <a:ext cx="8839200" cy="4923491"/>
          </a:xfrm>
        </p:spPr>
        <p:txBody>
          <a:bodyPr>
            <a:normAutofit lnSpcReduction="10000"/>
          </a:bodyPr>
          <a:lstStyle/>
          <a:p>
            <a:r>
              <a:rPr dirty="0" lang="en-US"/>
              <a:t>A Unix/Linux shell is a piece of software (command-line interpreter) that provides an interface for users to access the services of the OS kernel</a:t>
            </a:r>
          </a:p>
          <a:p>
            <a:pPr lvl="1"/>
            <a:endParaRPr dirty="0" lang="en-US"/>
          </a:p>
          <a:p>
            <a:r>
              <a:rPr dirty="0" lang="en-US"/>
              <a:t>Major shells</a:t>
            </a:r>
          </a:p>
          <a:p>
            <a:pPr lvl="1"/>
            <a:r>
              <a:rPr dirty="0" lang="en-US"/>
              <a:t>Bourne shell compatibles</a:t>
            </a:r>
          </a:p>
          <a:p>
            <a:pPr lvl="2"/>
            <a:r>
              <a:rPr dirty="0" lang="en-US"/>
              <a:t>Bourne shell: 			/bin/</a:t>
            </a:r>
            <a:r>
              <a:rPr dirty="0" err="1" lang="en-US"/>
              <a:t>sh</a:t>
            </a:r>
            <a:endParaRPr dirty="0" lang="en-US"/>
          </a:p>
          <a:p>
            <a:pPr lvl="2"/>
            <a:r>
              <a:rPr dirty="0" lang="en-US"/>
              <a:t>Bash (Bourne-Again shell):	/bin/bash</a:t>
            </a:r>
          </a:p>
          <a:p>
            <a:pPr lvl="1"/>
            <a:r>
              <a:rPr dirty="0" lang="en-US"/>
              <a:t>C Shell (</a:t>
            </a:r>
            <a:r>
              <a:rPr dirty="0" err="1" lang="en-US"/>
              <a:t>csh</a:t>
            </a:r>
            <a:r>
              <a:rPr dirty="0" lang="en-US"/>
              <a:t>)</a:t>
            </a:r>
          </a:p>
          <a:p>
            <a:pPr lvl="1"/>
            <a:r>
              <a:rPr dirty="0" lang="en-US"/>
              <a:t>See the /etc/shells file for valid shells (not installed shells)</a:t>
            </a:r>
          </a:p>
          <a:p>
            <a:pPr lvl="1"/>
            <a:endParaRPr dirty="0" lang="en-US"/>
          </a:p>
          <a:p>
            <a:r>
              <a:rPr dirty="0" lang="en-US"/>
              <a:t>Ubuntu (and most Linux </a:t>
            </a:r>
            <a:r>
              <a:rPr dirty="0" err="1" lang="en-US"/>
              <a:t>distros</a:t>
            </a:r>
            <a:r>
              <a:rPr dirty="0" lang="en-US"/>
              <a:t>) uses bash as the default shell</a:t>
            </a:r>
          </a:p>
          <a:p>
            <a:pPr lvl="1"/>
            <a:r>
              <a:rPr dirty="0" lang="en-US"/>
              <a:t>You can switch to a different shell at any time use the "</a:t>
            </a:r>
            <a:r>
              <a:rPr dirty="0" err="1" lang="en-US"/>
              <a:t>chsh</a:t>
            </a:r>
            <a:r>
              <a:rPr dirty="0" lang="en-US"/>
              <a:t>" command</a:t>
            </a:r>
          </a:p>
          <a:p>
            <a:endParaRPr dirty="0"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Command Execution</a:t>
            </a:r>
          </a:p>
        </p:txBody>
      </p:sp>
      <p:pic>
        <p:nvPicPr>
          <p:cNvPr descr="Illustration of the process of executing a command.  " id="5" name="Picture 4" title="command Execu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17" y="1143000"/>
            <a:ext cx="844123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69543"/>
      </p:ext>
    </p:extLst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pPr lvl="0"/>
            <a:r>
              <a:rPr dirty="0" lang="en-US"/>
              <a:t>Get Command 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2134803"/>
            <a:ext cx="8675370" cy="4774156"/>
          </a:xfrm>
        </p:spPr>
        <p:txBody>
          <a:bodyPr>
            <a:normAutofit/>
          </a:bodyPr>
          <a:lstStyle/>
          <a:p>
            <a:pPr lvl="0"/>
            <a:r>
              <a:rPr dirty="0" lang="en-US"/>
              <a:t>man</a:t>
            </a:r>
          </a:p>
          <a:p>
            <a:pPr lvl="1"/>
            <a:r>
              <a:rPr dirty="0" lang="en-US"/>
              <a:t>View command manuals (press "q" to exit)</a:t>
            </a:r>
          </a:p>
          <a:p>
            <a:pPr lvl="1"/>
            <a:endParaRPr dirty="0" lang="en-US"/>
          </a:p>
          <a:p>
            <a:pPr lvl="0"/>
            <a:r>
              <a:rPr dirty="0" lang="en-US"/>
              <a:t>type</a:t>
            </a:r>
          </a:p>
          <a:p>
            <a:pPr lvl="1"/>
            <a:r>
              <a:rPr dirty="0" lang="en-US"/>
              <a:t>Show the type of a command</a:t>
            </a:r>
          </a:p>
          <a:p>
            <a:pPr lvl="1"/>
            <a:endParaRPr dirty="0" lang="en-US"/>
          </a:p>
          <a:p>
            <a:r>
              <a:rPr dirty="0" lang="en-US"/>
              <a:t>which</a:t>
            </a:r>
          </a:p>
          <a:p>
            <a:pPr lvl="1"/>
            <a:r>
              <a:rPr dirty="0" lang="en-US"/>
              <a:t>Show the file location of a </a:t>
            </a:r>
            <a:br>
              <a:rPr dirty="0" lang="en-US"/>
            </a:br>
            <a:r>
              <a:rPr dirty="0" lang="en-US"/>
              <a:t>command.</a:t>
            </a:r>
          </a:p>
          <a:p>
            <a:pPr lvl="1"/>
            <a:endParaRPr dirty="0" lang="en-US"/>
          </a:p>
          <a:p>
            <a:r>
              <a:rPr dirty="0" err="1" lang="en-US"/>
              <a:t>whereis</a:t>
            </a:r>
            <a:endParaRPr dirty="0" lang="en-US"/>
          </a:p>
          <a:p>
            <a:pPr lvl="1"/>
            <a:r>
              <a:rPr dirty="0" lang="en-US"/>
              <a:t>Locate binary, source, manual, configuration, and other files related to a command.</a:t>
            </a:r>
          </a:p>
        </p:txBody>
      </p:sp>
      <p:pic>
        <p:nvPicPr>
          <p:cNvPr descr="Illustration of how to get command references. " id="5" name="Picture 4" title="Command Referen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0" y="2880360"/>
            <a:ext cx="4667726" cy="318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61700"/>
      </p:ext>
    </p:extLst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en-US"/>
              <a:t>Basic Command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Auto completion: use tab key</a:t>
            </a:r>
          </a:p>
          <a:p>
            <a:pPr lvl="1"/>
            <a:r>
              <a:rPr dirty="0" lang="en-US"/>
              <a:t>No need to type all characters!</a:t>
            </a:r>
          </a:p>
          <a:p>
            <a:pPr lvl="1"/>
            <a:r>
              <a:rPr dirty="0" lang="en-US"/>
              <a:t>This applies to commands and directory/file names</a:t>
            </a:r>
          </a:p>
          <a:p>
            <a:pPr lvl="1"/>
            <a:endParaRPr dirty="0" lang="en-US"/>
          </a:p>
          <a:p>
            <a:r>
              <a:rPr dirty="0" lang="en-US"/>
              <a:t>Command history</a:t>
            </a:r>
          </a:p>
          <a:p>
            <a:pPr lvl="1"/>
            <a:r>
              <a:rPr dirty="0" lang="en-US"/>
              <a:t>Use up/down arrow key to navigate through commands entered before.</a:t>
            </a:r>
          </a:p>
          <a:p>
            <a:pPr lvl="1"/>
            <a:r>
              <a:rPr dirty="0" lang="en-US"/>
              <a:t>Use "history" command and "!" operator</a:t>
            </a:r>
          </a:p>
          <a:p>
            <a:pPr lvl="2"/>
            <a:r>
              <a:rPr dirty="0" lang="en-US">
                <a:hlinkClick r:id="rId3"/>
              </a:rPr>
              <a:t>Linux C and history command</a:t>
            </a:r>
            <a:endParaRPr dirty="0" lang="en-US"/>
          </a:p>
          <a:p>
            <a:pPr lvl="2"/>
            <a:r>
              <a:rPr dirty="0" lang="en-US">
                <a:hlinkClick r:id="rId4"/>
              </a:rPr>
              <a:t>Linux Command Line History</a:t>
            </a:r>
            <a:endParaRPr dirty="0" lang="en-US"/>
          </a:p>
          <a:p>
            <a:pPr lvl="1"/>
            <a:endParaRPr dirty="0" lang="en-US"/>
          </a:p>
          <a:p>
            <a:r>
              <a:rPr dirty="0" lang="en-US"/>
              <a:t>Command editing</a:t>
            </a:r>
          </a:p>
          <a:p>
            <a:pPr lvl="1"/>
            <a:r>
              <a:rPr dirty="0" lang="en-US"/>
              <a:t>Use left/right arrow keys, del, backspace to edit a command</a:t>
            </a:r>
          </a:p>
          <a:p>
            <a:pPr lvl="1"/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1858688166"/>
      </p:ext>
    </p:extLst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Scripting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90600"/>
            <a:ext cx="8839200" cy="4923491"/>
          </a:xfrm>
        </p:spPr>
        <p:txBody>
          <a:bodyPr>
            <a:normAutofit/>
          </a:bodyPr>
          <a:lstStyle/>
          <a:p>
            <a:r>
              <a:rPr dirty="0" lang="en-US"/>
              <a:t>Scripting vs. Programming</a:t>
            </a:r>
          </a:p>
          <a:p>
            <a:pPr lvl="1"/>
            <a:endParaRPr dirty="0" lang="en-US"/>
          </a:p>
          <a:p>
            <a:r>
              <a:rPr dirty="0" lang="en-US"/>
              <a:t>Scripting language in Linux</a:t>
            </a:r>
          </a:p>
          <a:p>
            <a:pPr lvl="1"/>
            <a:r>
              <a:rPr dirty="0" lang="en-US"/>
              <a:t>Shell (Bash)</a:t>
            </a:r>
          </a:p>
          <a:p>
            <a:pPr lvl="1"/>
            <a:r>
              <a:rPr dirty="0" lang="en-US"/>
              <a:t>Perl</a:t>
            </a:r>
          </a:p>
          <a:p>
            <a:pPr lvl="1"/>
            <a:r>
              <a:rPr dirty="0" lang="en-US"/>
              <a:t>Python</a:t>
            </a:r>
          </a:p>
          <a:p>
            <a:pPr lvl="1"/>
            <a:endParaRPr dirty="0" lang="en-US"/>
          </a:p>
          <a:p>
            <a:r>
              <a:rPr dirty="0" lang="en-US"/>
              <a:t>Two scripting modes</a:t>
            </a:r>
          </a:p>
          <a:p>
            <a:pPr lvl="1"/>
            <a:r>
              <a:rPr dirty="0" lang="en-US"/>
              <a:t>Command line scripting</a:t>
            </a:r>
          </a:p>
          <a:p>
            <a:pPr lvl="1"/>
            <a:r>
              <a:rPr dirty="0" lang="en-US"/>
              <a:t>Script file execution</a:t>
            </a:r>
          </a:p>
        </p:txBody>
      </p:sp>
    </p:spTree>
    <p:extLst>
      <p:ext uri="{BB962C8B-B14F-4D97-AF65-F5344CB8AC3E}">
        <p14:creationId xmlns:p14="http://schemas.microsoft.com/office/powerpoint/2010/main" val="3618872662"/>
      </p:ext>
    </p:extLst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Command Line Scripting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Write scripts directly in the shell at the command prompt</a:t>
            </a:r>
          </a:p>
          <a:p>
            <a:pPr lvl="1"/>
            <a:endParaRPr lang="en-US"/>
          </a:p>
          <a:p>
            <a:r>
              <a:rPr lang="en-US"/>
              <a:t>Command editing</a:t>
            </a:r>
          </a:p>
          <a:p>
            <a:pPr lvl="1"/>
            <a:r>
              <a:rPr lang="en-US"/>
              <a:t>Use up arrow key to get previous commands</a:t>
            </a:r>
          </a:p>
          <a:p>
            <a:pPr lvl="1"/>
            <a:r>
              <a:rPr lang="en-US"/>
              <a:t>Ctrl + A to go to the beginning of the command</a:t>
            </a:r>
          </a:p>
          <a:p>
            <a:pPr lvl="1"/>
            <a:r>
              <a:rPr lang="en-US"/>
              <a:t>Ctrl + E to go to the end of the command</a:t>
            </a:r>
          </a:p>
          <a:p>
            <a:pPr lvl="1"/>
            <a:endParaRPr lang="en-US"/>
          </a:p>
          <a:p>
            <a:r>
              <a:rPr lang="en-US"/>
              <a:t>Multi line commands</a:t>
            </a:r>
          </a:p>
          <a:p>
            <a:pPr lvl="1"/>
            <a:r>
              <a:rPr lang="en-US"/>
              <a:t>Use “\” to indicate a soft return and continue on the next line</a:t>
            </a:r>
          </a:p>
          <a:p>
            <a:pPr lvl="1"/>
            <a:endParaRPr lang="en-US"/>
          </a:p>
          <a:p>
            <a:r>
              <a:rPr lang="en-US"/>
              <a:t>Multiple commands on one line</a:t>
            </a:r>
          </a:p>
          <a:p>
            <a:pPr lvl="1"/>
            <a:r>
              <a:rPr lang="en-US"/>
              <a:t>Use “;” to separate commands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Shell Built-in Commands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8839200" cy="4923491"/>
          </a:xfrm>
        </p:spPr>
        <p:txBody>
          <a:bodyPr>
            <a:normAutofit/>
          </a:bodyPr>
          <a:lstStyle/>
          <a:p>
            <a:r>
              <a:rPr dirty="0" lang="en-US"/>
              <a:t>Shell built-ins are commands interpreted by the shell directly (no separate executable files). Examples:</a:t>
            </a:r>
          </a:p>
          <a:p>
            <a:pPr lvl="1"/>
            <a:r>
              <a:rPr dirty="0" err="1" lang="en-US"/>
              <a:t>cd</a:t>
            </a:r>
            <a:endParaRPr dirty="0" lang="en-US"/>
          </a:p>
          <a:p>
            <a:pPr lvl="1"/>
            <a:r>
              <a:rPr dirty="0" err="1" lang="en-US"/>
              <a:t>pwd</a:t>
            </a:r>
            <a:endParaRPr dirty="0" lang="en-US"/>
          </a:p>
          <a:p>
            <a:pPr lvl="1"/>
            <a:r>
              <a:rPr dirty="0" lang="en-US"/>
              <a:t>type</a:t>
            </a:r>
          </a:p>
          <a:p>
            <a:pPr lvl="1"/>
            <a:r>
              <a:rPr dirty="0" lang="en-US"/>
              <a:t>echo</a:t>
            </a:r>
          </a:p>
          <a:p>
            <a:pPr lvl="1"/>
            <a:r>
              <a:rPr dirty="0" lang="en-US"/>
              <a:t>alias</a:t>
            </a:r>
          </a:p>
          <a:p>
            <a:pPr lvl="1"/>
            <a:endParaRPr dirty="0" lang="en-US"/>
          </a:p>
          <a:p>
            <a:r>
              <a:rPr dirty="0" lang="en-US"/>
              <a:t>Use "type" command to see if a command is a </a:t>
            </a:r>
            <a:r>
              <a:rPr dirty="0" err="1" lang="en-US"/>
              <a:t>builtin</a:t>
            </a:r>
            <a:endParaRPr dirty="0" lang="en-US"/>
          </a:p>
          <a:p>
            <a:pPr lvl="1"/>
            <a:endParaRPr dirty="0" lang="en-US"/>
          </a:p>
          <a:p>
            <a:r>
              <a:rPr dirty="0" lang="en-US">
                <a:hlinkClick r:id="rId2"/>
              </a:rPr>
              <a:t>Reference</a:t>
            </a:r>
            <a:endParaRPr dirty="0"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Command Alias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dirty="0" lang="en-US"/>
              <a:t>An alias is a (usually short) name that the shell translates into another (usually longer) name or (complex) command. </a:t>
            </a:r>
          </a:p>
          <a:p>
            <a:pPr lvl="1"/>
            <a:r>
              <a:rPr dirty="0" lang="en-US"/>
              <a:t>Aliases allow you to define new commands.</a:t>
            </a:r>
          </a:p>
          <a:p>
            <a:pPr lvl="1"/>
            <a:endParaRPr dirty="0" lang="en-US"/>
          </a:p>
          <a:p>
            <a:r>
              <a:rPr dirty="0" lang="en-US"/>
              <a:t>Example</a:t>
            </a:r>
          </a:p>
          <a:p>
            <a:pPr lvl="1"/>
            <a:r>
              <a:rPr dirty="0" lang="en-US"/>
              <a:t>Enter “alias” without any argument to check the current aliases defined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 marL="377190"/>
            <a:endParaRPr dirty="0" lang="en-US"/>
          </a:p>
          <a:p>
            <a:r>
              <a:rPr dirty="0" lang="en-US"/>
              <a:t>When an alias hides the original command</a:t>
            </a:r>
          </a:p>
          <a:p>
            <a:pPr lvl="1"/>
            <a:r>
              <a:rPr dirty="0" lang="en-US"/>
              <a:t>Use “” (quotation mark) around the original command to avoid calling an alias</a:t>
            </a:r>
          </a:p>
          <a:p>
            <a:pPr lvl="1"/>
            <a:endParaRPr dirty="0" lang="en-US"/>
          </a:p>
          <a:p>
            <a:r>
              <a:rPr dirty="0" lang="en-US"/>
              <a:t>Remove alias</a:t>
            </a:r>
          </a:p>
          <a:p>
            <a:pPr lvl="1"/>
            <a:r>
              <a:rPr dirty="0" lang="en-US"/>
              <a:t>Use the "</a:t>
            </a:r>
            <a:r>
              <a:rPr dirty="0" err="1" lang="en-US"/>
              <a:t>unalias</a:t>
            </a:r>
            <a:r>
              <a:rPr dirty="0" lang="en-US"/>
              <a:t>" command followed by the alias name</a:t>
            </a:r>
          </a:p>
        </p:txBody>
      </p:sp>
      <p:pic>
        <p:nvPicPr>
          <p:cNvPr descr="Illustration of running results of command alias without any argument. " id="7" name="Picture 6" title="command alia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3803253"/>
            <a:ext cx="3384233" cy="142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49195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Scripting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661993"/>
          </a:xfrm>
        </p:spPr>
        <p:txBody>
          <a:bodyPr/>
          <a:lstStyle/>
          <a:p>
            <a:r>
              <a:rPr dirty="0" lang="en-US"/>
              <a:t>What is a script?</a:t>
            </a:r>
          </a:p>
          <a:p>
            <a:pPr lvl="1"/>
            <a:endParaRPr dirty="0" lang="en-US"/>
          </a:p>
          <a:p>
            <a:r>
              <a:rPr dirty="0" lang="en-US"/>
              <a:t>Why should system administers know how to write scripts?</a:t>
            </a:r>
          </a:p>
        </p:txBody>
      </p:sp>
    </p:spTree>
    <p:extLst>
      <p:ext uri="{BB962C8B-B14F-4D97-AF65-F5344CB8AC3E}">
        <p14:creationId xmlns:p14="http://schemas.microsoft.com/office/powerpoint/2010/main" val="3423376959"/>
      </p:ext>
    </p:extLst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Command Search Path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1874521"/>
            <a:ext cx="8675370" cy="5034439"/>
          </a:xfrm>
        </p:spPr>
        <p:txBody>
          <a:bodyPr>
            <a:normAutofit/>
          </a:bodyPr>
          <a:lstStyle/>
          <a:p>
            <a:r>
              <a:rPr dirty="0" lang="en-US"/>
              <a:t>Search path</a:t>
            </a:r>
          </a:p>
          <a:p>
            <a:pPr lvl="1"/>
            <a:r>
              <a:rPr dirty="0" lang="en-US"/>
              <a:t>These are the directories to search when a command is entered without its path.</a:t>
            </a:r>
          </a:p>
          <a:p>
            <a:pPr lvl="1"/>
            <a:r>
              <a:rPr dirty="0" lang="en-US"/>
              <a:t>Paths are stored in the $PATH environment variable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pPr lvl="1"/>
            <a:endParaRPr dirty="0" lang="en-US"/>
          </a:p>
          <a:p>
            <a:r>
              <a:rPr dirty="0" lang="en-US"/>
              <a:t>To add a directory "/</a:t>
            </a:r>
            <a:r>
              <a:rPr dirty="0" err="1" lang="en-US"/>
              <a:t>dir</a:t>
            </a:r>
            <a:r>
              <a:rPr dirty="0" lang="en-US"/>
              <a:t>/path" to PATH</a:t>
            </a:r>
          </a:p>
          <a:p>
            <a:pPr lvl="1" marL="377190"/>
            <a:endParaRPr dirty="0" lang="en-US"/>
          </a:p>
        </p:txBody>
      </p:sp>
      <p:pic>
        <p:nvPicPr>
          <p:cNvPr descr="Illustration of echo $path command" id="5" name="Picture 4" title="Command Search Pa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3215640"/>
            <a:ext cx="9136380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Changing Command Prompt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837714"/>
            <a:ext cx="8686800" cy="4923491"/>
          </a:xfrm>
        </p:spPr>
        <p:txBody>
          <a:bodyPr>
            <a:normAutofit/>
          </a:bodyPr>
          <a:lstStyle/>
          <a:p>
            <a:r>
              <a:rPr dirty="0" lang="en-US"/>
              <a:t>Command prompt is usually used to display useful environment information such as</a:t>
            </a:r>
          </a:p>
          <a:p>
            <a:pPr lvl="1"/>
            <a:r>
              <a:rPr dirty="0" lang="en-US"/>
              <a:t>Current user, directory, date, etc.</a:t>
            </a:r>
          </a:p>
          <a:p>
            <a:pPr lvl="1"/>
            <a:endParaRPr dirty="0" lang="en-US"/>
          </a:p>
          <a:p>
            <a:r>
              <a:rPr dirty="0" lang="en-US"/>
              <a:t>Change the “PS1” </a:t>
            </a:r>
            <a:br>
              <a:rPr dirty="0" lang="en-US"/>
            </a:br>
            <a:r>
              <a:rPr dirty="0" lang="en-US"/>
              <a:t>variable to change </a:t>
            </a:r>
            <a:br>
              <a:rPr dirty="0" lang="en-US"/>
            </a:br>
            <a:r>
              <a:rPr dirty="0" lang="en-US"/>
              <a:t>command prompt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endParaRPr dirty="0" lang="en-US">
              <a:hlinkClick r:id="rId2"/>
            </a:endParaRPr>
          </a:p>
          <a:p>
            <a:endParaRPr dirty="0" lang="en-US">
              <a:hlinkClick r:id="rId2"/>
            </a:endParaRPr>
          </a:p>
          <a:p>
            <a:r>
              <a:rPr dirty="0" lang="en-US">
                <a:hlinkClick r:id="rId2"/>
              </a:rPr>
              <a:t>Reference</a:t>
            </a:r>
            <a:endParaRPr dirty="0" lang="en-US"/>
          </a:p>
        </p:txBody>
      </p:sp>
      <p:pic>
        <p:nvPicPr>
          <p:cNvPr descr="illustration of saving the original PS1 to a temporary variable &quot;save&quot;" id="5" name="Picture 4" title="Save the original PS1 to a temporary variable &quot;save&quot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0440" y="3299460"/>
            <a:ext cx="5547836" cy="335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36768"/>
      </p:ext>
    </p:extLst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Other Environmental 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Prompt statement</a:t>
            </a:r>
          </a:p>
          <a:p>
            <a:pPr lvl="1"/>
            <a:r>
              <a:rPr dirty="0" lang="en-US"/>
              <a:t>$PS1 - command prompt</a:t>
            </a:r>
          </a:p>
          <a:p>
            <a:pPr lvl="1"/>
            <a:r>
              <a:rPr dirty="0" lang="en-US"/>
              <a:t>$PS2 - command continuation prompt</a:t>
            </a:r>
          </a:p>
          <a:p>
            <a:pPr lvl="1"/>
            <a:endParaRPr dirty="0" lang="en-US"/>
          </a:p>
          <a:p>
            <a:r>
              <a:rPr dirty="0" lang="en-US"/>
              <a:t>Other commonly used ones</a:t>
            </a:r>
          </a:p>
          <a:p>
            <a:pPr lvl="1"/>
            <a:r>
              <a:rPr dirty="0" lang="en-US"/>
              <a:t>$SHELL	- current shell</a:t>
            </a:r>
          </a:p>
          <a:p>
            <a:pPr lvl="1"/>
            <a:r>
              <a:rPr dirty="0" lang="en-US"/>
              <a:t>$HOME 	- home directory</a:t>
            </a:r>
          </a:p>
          <a:p>
            <a:pPr lvl="1"/>
            <a:r>
              <a:rPr dirty="0" lang="en-US"/>
              <a:t>$PWD		- current working directory</a:t>
            </a:r>
          </a:p>
          <a:p>
            <a:pPr lvl="1"/>
            <a:r>
              <a:rPr dirty="0" lang="en-US"/>
              <a:t>$PATH		- command search path</a:t>
            </a:r>
          </a:p>
          <a:p>
            <a:pPr lvl="1"/>
            <a:endParaRPr dirty="0" lang="en-US"/>
          </a:p>
          <a:p>
            <a:r>
              <a:rPr dirty="0" lang="en-US"/>
              <a:t>Use "</a:t>
            </a:r>
            <a:r>
              <a:rPr dirty="0" err="1" lang="en-US"/>
              <a:t>printenv</a:t>
            </a:r>
            <a:r>
              <a:rPr dirty="0" lang="en-US"/>
              <a:t>" command to show all environmental variables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Input and Output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Every process has at least 3 communication channels available</a:t>
            </a:r>
          </a:p>
          <a:p>
            <a:pPr lvl="1"/>
            <a:r>
              <a:rPr dirty="0" lang="en-US"/>
              <a:t>“standard input” 	(STDIN)</a:t>
            </a:r>
          </a:p>
          <a:p>
            <a:pPr lvl="1"/>
            <a:r>
              <a:rPr dirty="0" lang="en-US"/>
              <a:t>“standard output” 	(STDOUT)</a:t>
            </a:r>
          </a:p>
          <a:p>
            <a:pPr lvl="1"/>
            <a:r>
              <a:rPr dirty="0" lang="en-US"/>
              <a:t>“standard error” 	(STDERR)</a:t>
            </a:r>
          </a:p>
          <a:p>
            <a:pPr lvl="1"/>
            <a:endParaRPr dirty="0" lang="en-US"/>
          </a:p>
          <a:p>
            <a:r>
              <a:rPr dirty="0" lang="en-US"/>
              <a:t>These channels are setup by the kernel, so the process itself doesn’t necessarily know them</a:t>
            </a:r>
          </a:p>
          <a:p>
            <a:pPr lvl="1"/>
            <a:r>
              <a:rPr dirty="0" lang="en-US"/>
              <a:t>Most commands accept their input from STDIN and write their output to STDOUT. They write error messages to STDERR</a:t>
            </a:r>
          </a:p>
          <a:p>
            <a:pPr lvl="1"/>
            <a:endParaRPr dirty="0" lang="en-US"/>
          </a:p>
          <a:p>
            <a:r>
              <a:rPr dirty="0" lang="en-US"/>
              <a:t>In the context of an interactive terminal window</a:t>
            </a:r>
          </a:p>
          <a:p>
            <a:pPr lvl="1"/>
            <a:r>
              <a:rPr dirty="0" lang="en-US"/>
              <a:t>STDIN normally reads from the keyboard</a:t>
            </a:r>
          </a:p>
          <a:p>
            <a:pPr lvl="1"/>
            <a:r>
              <a:rPr dirty="0" lang="en-US"/>
              <a:t>STDOUT and STDERR write their output to the screen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en-US"/>
              <a:t>Reroute from/to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1199670"/>
            <a:ext cx="8675370" cy="5277330"/>
          </a:xfrm>
        </p:spPr>
        <p:txBody>
          <a:bodyPr/>
          <a:lstStyle/>
          <a:p>
            <a:r>
              <a:rPr dirty="0" lang="en-US"/>
              <a:t>Use “&gt;” to redirect screen output to files </a:t>
            </a:r>
          </a:p>
          <a:p>
            <a:pPr lvl="1"/>
            <a:r>
              <a:rPr dirty="0" lang="en-US"/>
              <a:t>Use “&gt;&gt;” to append to a file rather than to overwrite it</a:t>
            </a:r>
          </a:p>
          <a:p>
            <a:pPr lvl="1"/>
            <a:endParaRPr dirty="0" lang="en-US"/>
          </a:p>
          <a:p>
            <a:endParaRPr dirty="0" lang="en-US"/>
          </a:p>
          <a:p>
            <a:endParaRPr dirty="0" lang="en-US"/>
          </a:p>
          <a:p>
            <a:r>
              <a:rPr dirty="0" lang="en-US"/>
              <a:t>Use “&lt;” to get input from a file</a:t>
            </a:r>
          </a:p>
          <a:p>
            <a:pPr lvl="1" marL="377190"/>
            <a:endParaRPr dirty="0" lang="en-US"/>
          </a:p>
          <a:p>
            <a:endParaRPr dirty="0" lang="en-US"/>
          </a:p>
          <a:p>
            <a:r>
              <a:rPr dirty="0" lang="en-US"/>
              <a:t>Use “2&gt;” to redirect errors to a file</a:t>
            </a:r>
          </a:p>
          <a:p>
            <a:pPr lvl="1"/>
            <a:r>
              <a:rPr dirty="0" lang="en-US"/>
              <a:t>Use “/</a:t>
            </a:r>
            <a:r>
              <a:rPr dirty="0" err="1" lang="en-US"/>
              <a:t>dev</a:t>
            </a:r>
            <a:r>
              <a:rPr dirty="0" lang="en-US"/>
              <a:t>/null” if errors should be ignored</a:t>
            </a:r>
          </a:p>
        </p:txBody>
      </p:sp>
      <p:pic>
        <p:nvPicPr>
          <p:cNvPr descr="Illustration of using &quot;&gt;&gt;&quot; to append to a file" id="5" name="Picture 4" title="Use &quot;&gt;&gt;&quot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569" y="1981200"/>
            <a:ext cx="5500688" cy="1142048"/>
          </a:xfrm>
          <a:prstGeom prst="rect">
            <a:avLst/>
          </a:prstGeom>
        </p:spPr>
      </p:pic>
      <p:pic>
        <p:nvPicPr>
          <p:cNvPr descr="Illustration fo use &quot;&lt;&quot; to get input from a file" id="7" name="Picture 6" title="Use &quot;&lt;&quot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471" y="3537823"/>
            <a:ext cx="5437823" cy="696753"/>
          </a:xfrm>
          <a:prstGeom prst="rect">
            <a:avLst/>
          </a:prstGeom>
        </p:spPr>
      </p:pic>
      <p:pic>
        <p:nvPicPr>
          <p:cNvPr descr="Use &quot;2&gt;&quot; to redirect errors to a file" id="10" name="Picture 9" title="Use &quot;2&gt;&quot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459" y="5257800"/>
            <a:ext cx="5479733" cy="105822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Pipe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Pipe operator: |</a:t>
            </a:r>
          </a:p>
          <a:p>
            <a:pPr lvl="1"/>
            <a:r>
              <a:rPr dirty="0" lang="en-US"/>
              <a:t>To connect the STDOUT of one command to the STDIN of another</a:t>
            </a:r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r>
              <a:rPr dirty="0" lang="en-US"/>
              <a:t>Filter</a:t>
            </a:r>
          </a:p>
          <a:p>
            <a:pPr lvl="1"/>
            <a:r>
              <a:rPr dirty="0" lang="en-US"/>
              <a:t>Any well-behaved command that reads STDIN and writes STDOUT can be used as a filter (that is, a component of a pipeline) to process data.</a:t>
            </a:r>
          </a:p>
          <a:p>
            <a:pPr lvl="1"/>
            <a:r>
              <a:rPr dirty="0" lang="en-US"/>
              <a:t>Common filter commands: </a:t>
            </a:r>
          </a:p>
          <a:p>
            <a:pPr lvl="2"/>
            <a:r>
              <a:rPr dirty="0" lang="en-US"/>
              <a:t>grep, </a:t>
            </a:r>
            <a:r>
              <a:rPr dirty="0" err="1" lang="en-US"/>
              <a:t>wc</a:t>
            </a:r>
            <a:r>
              <a:rPr dirty="0" lang="en-US"/>
              <a:t>, head, tail, tee, cut, sort, </a:t>
            </a:r>
            <a:r>
              <a:rPr dirty="0" err="1" lang="en-US"/>
              <a:t>tr</a:t>
            </a:r>
            <a:r>
              <a:rPr dirty="0" lang="en-US"/>
              <a:t>, cat</a:t>
            </a:r>
          </a:p>
          <a:p>
            <a:pPr lvl="2"/>
            <a:r>
              <a:rPr dirty="0" lang="en-US">
                <a:hlinkClick r:id="rId2"/>
              </a:rPr>
              <a:t>Unix Filter</a:t>
            </a:r>
            <a:endParaRPr dirty="0" lang="en-US"/>
          </a:p>
        </p:txBody>
      </p:sp>
      <p:pic>
        <p:nvPicPr>
          <p:cNvPr descr="Illustration of the pipe operator to connect the STDOUT of one command to the STDIN of another. " id="6" name="Picture 5" title="Pipe operato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438400"/>
            <a:ext cx="5647373" cy="97440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More Pipe Examples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007" y="914400"/>
            <a:ext cx="8675370" cy="5364480"/>
          </a:xfrm>
        </p:spPr>
        <p:txBody>
          <a:bodyPr>
            <a:normAutofit/>
          </a:bodyPr>
          <a:lstStyle/>
          <a:p>
            <a:r>
              <a:rPr dirty="0" lang="en-US"/>
              <a:t>If file list is too long, use "less" to see them in pages.</a:t>
            </a:r>
          </a:p>
          <a:p>
            <a:pPr lvl="1" marL="377190"/>
            <a:endParaRPr dirty="0" lang="en-US"/>
          </a:p>
          <a:p>
            <a:pPr lvl="1"/>
            <a:endParaRPr dirty="0" lang="en-US"/>
          </a:p>
          <a:p>
            <a:r>
              <a:rPr dirty="0" lang="en-US"/>
              <a:t>Count how many files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endParaRPr dirty="0" lang="en-US"/>
          </a:p>
          <a:p>
            <a:r>
              <a:rPr dirty="0" lang="en-US"/>
              <a:t>Look for subdirectories – the first letter in each file is "d" for directories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endParaRPr dirty="0" lang="en-US"/>
          </a:p>
          <a:p>
            <a:r>
              <a:rPr dirty="0" lang="en-US"/>
              <a:t>Provide a value to a program reads from user put</a:t>
            </a:r>
          </a:p>
        </p:txBody>
      </p:sp>
      <p:pic>
        <p:nvPicPr>
          <p:cNvPr descr="Illustration of using less option in ls command" id="8" name="Picture 7" title="use less o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312765"/>
            <a:ext cx="5542598" cy="768141"/>
          </a:xfrm>
          <a:prstGeom prst="rect">
            <a:avLst/>
          </a:prstGeom>
        </p:spPr>
      </p:pic>
      <p:pic>
        <p:nvPicPr>
          <p:cNvPr descr="Illustration of how to count the number of files " id="9" name="Picture 8" title="Count fil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890" y="2509359"/>
            <a:ext cx="5563553" cy="890588"/>
          </a:xfrm>
          <a:prstGeom prst="rect">
            <a:avLst/>
          </a:prstGeom>
        </p:spPr>
      </p:pic>
      <p:pic>
        <p:nvPicPr>
          <p:cNvPr descr="Illustration of how to look for subdirectories. " id="10" name="Picture 9" title="look for subdirectori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755" y="4409946"/>
            <a:ext cx="5500688" cy="74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14384"/>
      </p:ext>
    </p:extLst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grep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838200"/>
            <a:ext cx="8839200" cy="4923491"/>
          </a:xfrm>
        </p:spPr>
        <p:txBody>
          <a:bodyPr>
            <a:normAutofit/>
          </a:bodyPr>
          <a:lstStyle/>
          <a:p>
            <a:r>
              <a:rPr dirty="0" lang="en-US"/>
              <a:t>grep is used to find text within files</a:t>
            </a:r>
          </a:p>
          <a:p>
            <a:pPr lvl="1"/>
            <a:endParaRPr dirty="0" lang="en-US"/>
          </a:p>
          <a:p>
            <a:r>
              <a:rPr dirty="0" i="1" lang="en-US"/>
              <a:t>grep [options] PATTERN [FILE...]</a:t>
            </a:r>
          </a:p>
          <a:p>
            <a:pPr lvl="1"/>
            <a:endParaRPr dirty="0" lang="en-US"/>
          </a:p>
          <a:p>
            <a:r>
              <a:rPr dirty="0" lang="en-US"/>
              <a:t>Options</a:t>
            </a:r>
          </a:p>
          <a:p>
            <a:pPr lvl="1"/>
            <a:r>
              <a:rPr dirty="0" lang="en-US"/>
              <a:t>-</a:t>
            </a:r>
            <a:r>
              <a:rPr dirty="0" err="1" lang="en-US"/>
              <a:t>i</a:t>
            </a:r>
            <a:r>
              <a:rPr dirty="0" lang="en-US"/>
              <a:t>	ignore case</a:t>
            </a:r>
          </a:p>
          <a:p>
            <a:pPr lvl="1"/>
            <a:r>
              <a:rPr dirty="0" lang="en-US"/>
              <a:t>-w	whole word</a:t>
            </a:r>
          </a:p>
          <a:p>
            <a:pPr lvl="1"/>
            <a:r>
              <a:rPr dirty="0" lang="en-US"/>
              <a:t>-v	reverse results</a:t>
            </a:r>
          </a:p>
          <a:p>
            <a:pPr lvl="1"/>
            <a:r>
              <a:rPr dirty="0" lang="en-US"/>
              <a:t>-o	resulted phrase only</a:t>
            </a:r>
          </a:p>
          <a:p>
            <a:pPr lvl="1"/>
            <a:endParaRPr dirty="0" lang="en-US"/>
          </a:p>
          <a:p>
            <a:r>
              <a:rPr dirty="0" lang="en-US"/>
              <a:t>Pattern</a:t>
            </a:r>
          </a:p>
          <a:p>
            <a:pPr lvl="1"/>
            <a:r>
              <a:rPr dirty="0" lang="en-US"/>
              <a:t>Strings or regular expressions</a:t>
            </a:r>
          </a:p>
          <a:p>
            <a:pPr lvl="1"/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37892401"/>
      </p:ext>
    </p:extLst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More grep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838200"/>
            <a:ext cx="8839200" cy="41148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dirty="0" lang="en-US"/>
              <a:t>File name ending with ".jpg“</a:t>
            </a:r>
          </a:p>
          <a:p>
            <a:pPr lvl="0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0"/>
            <a:r>
              <a:rPr dirty="0" lang="en-US"/>
              <a:t>Get only the match part, not the whole line (-o option)</a:t>
            </a:r>
          </a:p>
          <a:p>
            <a:pPr lvl="0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0"/>
            <a:r>
              <a:rPr dirty="0" lang="en-US">
                <a:hlinkClick r:id="rId2"/>
              </a:rPr>
              <a:t>More examples</a:t>
            </a:r>
            <a:endParaRPr dirty="0" lang="en-US"/>
          </a:p>
          <a:p>
            <a:pPr lvl="1" marL="377190"/>
            <a:endParaRPr dirty="0" lang="en-US"/>
          </a:p>
          <a:p>
            <a:r>
              <a:rPr dirty="0" lang="en-US">
                <a:hlinkClick r:id="rId2"/>
              </a:rPr>
              <a:t>grep reference</a:t>
            </a:r>
            <a:endParaRPr dirty="0" lang="en-US"/>
          </a:p>
          <a:p>
            <a:pPr lvl="1" marL="377190"/>
            <a:endParaRPr dirty="0" lang="en-US"/>
          </a:p>
          <a:p>
            <a:pPr lvl="0"/>
            <a:r>
              <a:rPr dirty="0" lang="en-US">
                <a:hlinkClick r:id="rId3"/>
              </a:rPr>
              <a:t>Complete Regex reference</a:t>
            </a:r>
            <a:endParaRPr dirty="0" lang="en-US"/>
          </a:p>
          <a:p>
            <a:endParaRPr dirty="0" lang="en-US"/>
          </a:p>
        </p:txBody>
      </p:sp>
      <p:pic>
        <p:nvPicPr>
          <p:cNvPr descr="Illustration of grep" id="6" name="Picture 5" title="file name eding with &quot;.jpg&quot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7874" y="1281912"/>
            <a:ext cx="5731193" cy="806768"/>
          </a:xfrm>
          <a:prstGeom prst="rect">
            <a:avLst/>
          </a:prstGeom>
        </p:spPr>
      </p:pic>
      <p:pic>
        <p:nvPicPr>
          <p:cNvPr descr="Illustration of grep with o option" id="7" name="Picture 6" title="grep with o o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198" y="2636427"/>
            <a:ext cx="5563553" cy="74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70458"/>
      </p:ext>
    </p:extLst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8760"/>
            <a:ext cx="9144000" cy="553998"/>
          </a:xfrm>
        </p:spPr>
        <p:txBody>
          <a:bodyPr/>
          <a:lstStyle/>
          <a:p>
            <a:r>
              <a:rPr dirty="0" lang="en-US"/>
              <a:t>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642759"/>
            <a:ext cx="8675370" cy="3319642"/>
          </a:xfrm>
        </p:spPr>
        <p:txBody>
          <a:bodyPr>
            <a:normAutofit fontScale="92500" lnSpcReduction="20000"/>
          </a:bodyPr>
          <a:lstStyle/>
          <a:p>
            <a:r>
              <a:rPr dirty="0" lang="en-US"/>
              <a:t>Variable naming</a:t>
            </a:r>
          </a:p>
          <a:p>
            <a:pPr lvl="1"/>
            <a:r>
              <a:rPr dirty="0" lang="en-US"/>
              <a:t>Variable names are case sensitive</a:t>
            </a:r>
          </a:p>
          <a:p>
            <a:pPr lvl="1"/>
            <a:r>
              <a:rPr dirty="0" lang="en-US"/>
              <a:t>All-caps names typically suggest environment variables or variables read from global configuration files</a:t>
            </a:r>
          </a:p>
          <a:p>
            <a:pPr lvl="1"/>
            <a:r>
              <a:rPr dirty="0" lang="en-US"/>
              <a:t>Local variables are all-lowercase with components separated by underscores</a:t>
            </a:r>
          </a:p>
          <a:p>
            <a:pPr lvl="1"/>
            <a:endParaRPr dirty="0" lang="en-US"/>
          </a:p>
          <a:p>
            <a:r>
              <a:rPr dirty="0" lang="en-US"/>
              <a:t>Assignment</a:t>
            </a:r>
          </a:p>
          <a:p>
            <a:pPr lvl="1"/>
            <a:r>
              <a:rPr dirty="0" lang="en-US"/>
              <a:t>All variables are of the string data type when assigned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r>
              <a:rPr dirty="0" lang="en-US"/>
              <a:t>Referencing variables</a:t>
            </a:r>
          </a:p>
          <a:p>
            <a:pPr lvl="1"/>
            <a:r>
              <a:rPr dirty="0" lang="en-US"/>
              <a:t>Use the “$”+variable name</a:t>
            </a:r>
          </a:p>
          <a:p>
            <a:pPr lvl="1"/>
            <a:r>
              <a:rPr dirty="0" lang="en-US"/>
              <a:t>Use {} around variable name optionally</a:t>
            </a:r>
          </a:p>
        </p:txBody>
      </p:sp>
      <p:pic>
        <p:nvPicPr>
          <p:cNvPr descr="All variables are of the string type when assigned" id="5" name="Picture 4" title="Variable assignme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80" y="4204489"/>
            <a:ext cx="6496050" cy="1005840"/>
          </a:xfrm>
          <a:prstGeom prst="rect">
            <a:avLst/>
          </a:prstGeom>
        </p:spPr>
      </p:pic>
      <p:pic>
        <p:nvPicPr>
          <p:cNvPr descr="Illustration of referencing variables" id="9" name="Picture 8" title="referencing variabl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5505581"/>
            <a:ext cx="6338888" cy="9953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Script 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990600"/>
            <a:ext cx="8839200" cy="5334000"/>
          </a:xfrm>
        </p:spPr>
        <p:txBody>
          <a:bodyPr>
            <a:normAutofit/>
          </a:bodyPr>
          <a:lstStyle/>
          <a:p>
            <a:r>
              <a:rPr dirty="0" lang="en-US"/>
              <a:t>A set of commands grouped together in a file</a:t>
            </a:r>
          </a:p>
          <a:p>
            <a:r>
              <a:rPr dirty="0" lang="en-US"/>
              <a:t>Bash script file</a:t>
            </a:r>
          </a:p>
          <a:p>
            <a:pPr lvl="1"/>
            <a:r>
              <a:rPr dirty="0" lang="en-US"/>
              <a:t>.</a:t>
            </a:r>
            <a:r>
              <a:rPr dirty="0" err="1" lang="en-US"/>
              <a:t>sh</a:t>
            </a:r>
            <a:r>
              <a:rPr dirty="0" lang="en-US"/>
              <a:t> (suffix not required)</a:t>
            </a:r>
          </a:p>
          <a:p>
            <a:pPr lvl="1"/>
            <a:r>
              <a:rPr dirty="0" lang="en-US"/>
              <a:t>Add “#!/bin/bash” as a directive in the first line</a:t>
            </a:r>
          </a:p>
          <a:p>
            <a:pPr lvl="1"/>
            <a:endParaRPr dirty="0" lang="en-US"/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endParaRPr dirty="0" lang="en-US"/>
          </a:p>
          <a:p>
            <a:r>
              <a:rPr dirty="0" lang="en-US"/>
              <a:t>One statement per line</a:t>
            </a:r>
          </a:p>
          <a:p>
            <a:pPr lvl="1"/>
            <a:r>
              <a:rPr dirty="0" lang="en-US"/>
              <a:t>; is optional</a:t>
            </a:r>
          </a:p>
          <a:p>
            <a:pPr lvl="1"/>
            <a:r>
              <a:rPr dirty="0" lang="en-US"/>
              <a:t>Use ; to separate statements if multiple commands are on the same line</a:t>
            </a:r>
          </a:p>
          <a:p>
            <a:pPr lvl="1"/>
            <a:endParaRPr dirty="0" lang="en-US"/>
          </a:p>
          <a:p>
            <a:r>
              <a:rPr dirty="0" lang="en-US"/>
              <a:t>Use # for comments</a:t>
            </a:r>
          </a:p>
        </p:txBody>
      </p:sp>
      <p:pic>
        <p:nvPicPr>
          <p:cNvPr descr="Illustration of bash scripting" id="7" name="Picture 6" title="bash script fi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580345"/>
            <a:ext cx="5783580" cy="10896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0258"/>
            <a:ext cx="9220200" cy="553998"/>
          </a:xfrm>
        </p:spPr>
        <p:txBody>
          <a:bodyPr/>
          <a:lstStyle/>
          <a:p>
            <a:r>
              <a:rPr lang="en-US"/>
              <a:t>I/O Command: echo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990600"/>
            <a:ext cx="8675370" cy="3139321"/>
          </a:xfrm>
        </p:spPr>
        <p:txBody>
          <a:bodyPr/>
          <a:lstStyle/>
          <a:p>
            <a:r>
              <a:rPr dirty="0" lang="en-US"/>
              <a:t>Use echo command to send results to “STDOUT”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endParaRPr dirty="0" lang="en-US"/>
          </a:p>
          <a:p>
            <a:endParaRPr dirty="0" lang="en-US"/>
          </a:p>
          <a:p>
            <a:endParaRPr dirty="0" lang="en-US"/>
          </a:p>
          <a:p>
            <a:r>
              <a:rPr dirty="0" lang="en-US"/>
              <a:t>Multiple arguments followed</a:t>
            </a:r>
          </a:p>
          <a:p>
            <a:pPr lvl="1"/>
            <a:endParaRPr dirty="0" lang="en-US"/>
          </a:p>
        </p:txBody>
      </p:sp>
      <p:pic>
        <p:nvPicPr>
          <p:cNvPr descr="Illustration of echo command with one variable" id="6" name="Picture 5" title="echo with one argume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37" y="1690242"/>
            <a:ext cx="6862763" cy="1157763"/>
          </a:xfrm>
          <a:prstGeom prst="rect">
            <a:avLst/>
          </a:prstGeom>
        </p:spPr>
      </p:pic>
      <p:pic>
        <p:nvPicPr>
          <p:cNvPr descr="Illustration of echo command with two variable" id="10" name="Picture 9" title="echo with two argument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20" y="4128776"/>
            <a:ext cx="6904673" cy="183356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I/O Command: </a:t>
            </a:r>
            <a:r>
              <a:rPr dirty="0" err="1" lang="en-US"/>
              <a:t>printf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140" y="838200"/>
            <a:ext cx="8675370" cy="2492990"/>
          </a:xfrm>
        </p:spPr>
        <p:txBody>
          <a:bodyPr/>
          <a:lstStyle/>
          <a:p>
            <a:r>
              <a:rPr dirty="0" lang="en-US"/>
              <a:t>Similar to “echo”, but with some formatting</a:t>
            </a:r>
          </a:p>
          <a:p>
            <a:pPr lvl="1"/>
            <a:r>
              <a:rPr dirty="0" lang="en-US"/>
              <a:t>\t	tab</a:t>
            </a:r>
          </a:p>
          <a:p>
            <a:pPr lvl="1"/>
            <a:r>
              <a:rPr dirty="0" lang="en-US"/>
              <a:t>\n	new line</a:t>
            </a:r>
          </a:p>
          <a:p>
            <a:pPr lvl="1" marL="377190"/>
            <a:endParaRPr dirty="0" lang="en-US"/>
          </a:p>
          <a:p>
            <a:r>
              <a:rPr dirty="0" lang="en-US"/>
              <a:t> Format controls reference: use man or visit</a:t>
            </a:r>
          </a:p>
          <a:p>
            <a:pPr lvl="1"/>
            <a:r>
              <a:rPr dirty="0" lang="en-US">
                <a:hlinkClick r:id="rId2"/>
              </a:rPr>
              <a:t>The </a:t>
            </a:r>
            <a:r>
              <a:rPr dirty="0" err="1" lang="en-US">
                <a:hlinkClick r:id="rId2"/>
              </a:rPr>
              <a:t>printf</a:t>
            </a:r>
            <a:r>
              <a:rPr dirty="0" lang="en-US">
                <a:hlinkClick r:id="rId2"/>
              </a:rPr>
              <a:t> command</a:t>
            </a:r>
            <a:endParaRPr dirty="0" lang="en-US"/>
          </a:p>
          <a:p>
            <a:endParaRPr dirty="0" lang="en-US"/>
          </a:p>
        </p:txBody>
      </p:sp>
      <p:pic>
        <p:nvPicPr>
          <p:cNvPr descr="Illustration of using printf command" id="6" name="Picture 5" title="printf comma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40" y="3124200"/>
            <a:ext cx="8511540" cy="206406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I/O Command: read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67862"/>
            <a:ext cx="8382000" cy="1951538"/>
          </a:xfrm>
        </p:spPr>
        <p:txBody>
          <a:bodyPr>
            <a:normAutofit/>
          </a:bodyPr>
          <a:lstStyle/>
          <a:p>
            <a:r>
              <a:rPr dirty="0" lang="en-US"/>
              <a:t>Accept user input from the keyboard and save it to a variable</a:t>
            </a:r>
          </a:p>
          <a:p>
            <a:pPr lvl="1"/>
            <a:r>
              <a:rPr dirty="0" lang="en-US"/>
              <a:t>Use -p option for input prompt</a:t>
            </a:r>
          </a:p>
          <a:p>
            <a:pPr lvl="1"/>
            <a:endParaRPr dirty="0" lang="en-US"/>
          </a:p>
        </p:txBody>
      </p:sp>
      <p:pic>
        <p:nvPicPr>
          <p:cNvPr descr="Illustration of read command with -p option.  " id="5" name="Picture 4" title="read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383" y="3340552"/>
            <a:ext cx="7535634" cy="229768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Double and Single Quotes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690381"/>
            <a:ext cx="8839200" cy="2433819"/>
          </a:xfrm>
        </p:spPr>
        <p:txBody>
          <a:bodyPr>
            <a:normAutofit/>
          </a:bodyPr>
          <a:lstStyle/>
          <a:p>
            <a:r>
              <a:rPr dirty="0" lang="en-US"/>
              <a:t>The shell treats strings enclosed in single and double quotes similarly, except that double-quoted strings are subject to globbing – a pattern matching behavior like:</a:t>
            </a:r>
          </a:p>
          <a:p>
            <a:pPr lvl="1"/>
            <a:r>
              <a:rPr dirty="0" lang="en-US"/>
              <a:t>The expansion of filename-matching metacharacters such as * and ?</a:t>
            </a:r>
          </a:p>
          <a:p>
            <a:pPr lvl="1"/>
            <a:r>
              <a:rPr dirty="0" lang="en-US"/>
              <a:t>Variable expansion $</a:t>
            </a:r>
          </a:p>
          <a:p>
            <a:pPr lvl="1"/>
            <a:r>
              <a:rPr dirty="0" lang="en-US"/>
              <a:t>Command history ! </a:t>
            </a:r>
          </a:p>
          <a:p>
            <a:pPr lvl="1"/>
            <a:endParaRPr dirty="0" lang="en-US"/>
          </a:p>
        </p:txBody>
      </p:sp>
      <p:pic>
        <p:nvPicPr>
          <p:cNvPr descr="Illustration of double-quoted strings that are subject to globbing. " id="8" name="Picture 7" title="Double and Single Quot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924652"/>
            <a:ext cx="6485573" cy="3447098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en-US"/>
              <a:t>Capture Command Output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741" y="1143000"/>
            <a:ext cx="8785859" cy="3855720"/>
          </a:xfrm>
        </p:spPr>
        <p:txBody>
          <a:bodyPr>
            <a:normAutofit/>
          </a:bodyPr>
          <a:lstStyle/>
          <a:p>
            <a:r>
              <a:rPr dirty="0" lang="en-US"/>
              <a:t>``</a:t>
            </a:r>
          </a:p>
          <a:p>
            <a:pPr lvl="1"/>
            <a:r>
              <a:rPr dirty="0" lang="en-US"/>
              <a:t>Back quotes (or back-ticks), are similar to double quotes, but they have the additional effect of executing the contents of the string as a shell command and replacing the string with the command’s output. </a:t>
            </a:r>
          </a:p>
          <a:p>
            <a:pPr lvl="1" marL="377190"/>
            <a:endParaRPr dirty="0" lang="en-US"/>
          </a:p>
          <a:p>
            <a:pPr lvl="1" marL="377190"/>
            <a:endParaRPr dirty="0" lang="en-US"/>
          </a:p>
          <a:p>
            <a:pPr lvl="1"/>
            <a:endParaRPr dirty="0" lang="en-US"/>
          </a:p>
          <a:p>
            <a:pPr lvl="1">
              <a:buNone/>
            </a:pPr>
            <a:endParaRPr dirty="0" lang="en-US"/>
          </a:p>
          <a:p>
            <a:r>
              <a:rPr dirty="0" lang="en-US"/>
              <a:t>$()</a:t>
            </a:r>
          </a:p>
          <a:p>
            <a:pPr lvl="1"/>
            <a:r>
              <a:rPr dirty="0" lang="en-US"/>
              <a:t>Another form of command substitution</a:t>
            </a:r>
          </a:p>
          <a:p>
            <a:pPr lvl="1"/>
            <a:endParaRPr dirty="0" lang="en-US"/>
          </a:p>
        </p:txBody>
      </p:sp>
      <p:pic>
        <p:nvPicPr>
          <p:cNvPr descr="Back quotes (or back-ticks), are similar to double quotes, but they have the additional effect of executing the contents of the string as a shell command and replacing the string with the command’s output.  " id="5" name="Picture 4" title="back quot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50" y="2133600"/>
            <a:ext cx="8898150" cy="1288733"/>
          </a:xfrm>
          <a:prstGeom prst="rect">
            <a:avLst/>
          </a:prstGeom>
        </p:spPr>
      </p:pic>
      <p:pic>
        <p:nvPicPr>
          <p:cNvPr descr="Another form of command substitution using $()" id="6" name="Picture 5" title="$(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863" y="4267200"/>
            <a:ext cx="8329613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Key concepts</a:t>
            </a:r>
          </a:p>
          <a:p>
            <a:pPr lvl="1"/>
            <a:r>
              <a:rPr dirty="0" lang="en-US"/>
              <a:t>Command-line scripting</a:t>
            </a:r>
          </a:p>
          <a:p>
            <a:pPr lvl="1"/>
            <a:r>
              <a:rPr dirty="0" lang="en-US"/>
              <a:t>I/O channels: </a:t>
            </a:r>
            <a:r>
              <a:rPr dirty="0" err="1" lang="en-US"/>
              <a:t>stdin</a:t>
            </a:r>
            <a:r>
              <a:rPr dirty="0" lang="en-US"/>
              <a:t>, </a:t>
            </a:r>
            <a:r>
              <a:rPr dirty="0" err="1" lang="en-US"/>
              <a:t>stdout</a:t>
            </a:r>
            <a:r>
              <a:rPr dirty="0" lang="en-US"/>
              <a:t>, </a:t>
            </a:r>
            <a:r>
              <a:rPr dirty="0" err="1" lang="en-US"/>
              <a:t>stderr</a:t>
            </a:r>
            <a:endParaRPr dirty="0" lang="en-US"/>
          </a:p>
          <a:p>
            <a:pPr lvl="1"/>
            <a:r>
              <a:rPr dirty="0" lang="en-US"/>
              <a:t>Pipe</a:t>
            </a:r>
          </a:p>
          <a:p>
            <a:pPr lvl="1"/>
            <a:r>
              <a:rPr dirty="0" lang="en-US"/>
              <a:t>Environmental variable</a:t>
            </a:r>
          </a:p>
          <a:p>
            <a:pPr lvl="1"/>
            <a:endParaRPr dirty="0" lang="en-US"/>
          </a:p>
          <a:p>
            <a:r>
              <a:rPr dirty="0" lang="en-US"/>
              <a:t>Key skills: write simple command-line shell scripts utilizing the following elements</a:t>
            </a:r>
          </a:p>
          <a:p>
            <a:pPr lvl="1"/>
            <a:r>
              <a:rPr dirty="0" lang="en-US"/>
              <a:t>Channel operators: &gt; &lt; &gt;&gt; 2&gt; | </a:t>
            </a:r>
          </a:p>
          <a:p>
            <a:pPr lvl="1"/>
            <a:r>
              <a:rPr dirty="0" lang="en-US"/>
              <a:t>Variables</a:t>
            </a:r>
          </a:p>
          <a:p>
            <a:pPr lvl="1"/>
            <a:r>
              <a:rPr dirty="0" lang="en-US"/>
              <a:t>Shell </a:t>
            </a:r>
            <a:r>
              <a:rPr dirty="0" err="1" lang="en-US"/>
              <a:t>builtin</a:t>
            </a:r>
            <a:r>
              <a:rPr dirty="0" lang="en-US"/>
              <a:t> commands</a:t>
            </a:r>
          </a:p>
          <a:p>
            <a:pPr lvl="2"/>
            <a:r>
              <a:rPr dirty="0" lang="en-US"/>
              <a:t>echo, </a:t>
            </a:r>
            <a:r>
              <a:rPr dirty="0" err="1" lang="en-US"/>
              <a:t>printf</a:t>
            </a:r>
            <a:r>
              <a:rPr dirty="0" lang="en-US"/>
              <a:t>, read, bash, alias</a:t>
            </a:r>
          </a:p>
          <a:p>
            <a:pPr lvl="1"/>
            <a:r>
              <a:rPr dirty="0" lang="en-US"/>
              <a:t>Commands: man, type, which, </a:t>
            </a:r>
            <a:r>
              <a:rPr dirty="0" err="1" lang="en-US"/>
              <a:t>whereis</a:t>
            </a:r>
            <a:endParaRPr dirty="0"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Good Readings and Resources</a:t>
            </a:r>
          </a:p>
        </p:txBody>
      </p:sp>
      <p:sp>
        <p:nvSpPr>
          <p:cNvPr descr="Rectangle: Click to edit Master text styles Second level Third level Fourth level Fifth level" id="26627" name="Rectangle 3"/>
          <p:cNvSpPr>
            <a:spLocks noChangeArrowheads="1"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>
                <a:hlinkClick r:id="rId3"/>
              </a:rPr>
              <a:t>Bash Guide for Beginners</a:t>
            </a:r>
            <a:endParaRPr dirty="0" lang="en-US"/>
          </a:p>
          <a:p>
            <a:endParaRPr dirty="0" lang="en-US"/>
          </a:p>
          <a:p>
            <a:r>
              <a:rPr dirty="0" lang="en-US">
                <a:hlinkClick r:id="rId4"/>
              </a:rPr>
              <a:t>15 Useful Bash Shell Built-in Commands </a:t>
            </a:r>
            <a:endParaRPr dirty="0"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en-US"/>
              <a:t>Regular Expression for Searching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 lang="en-US"/>
              <a:t>Regular Expression (</a:t>
            </a:r>
            <a:r>
              <a:rPr dirty="0" err="1" lang="en-US"/>
              <a:t>Regex</a:t>
            </a:r>
            <a:r>
              <a:rPr dirty="0" lang="en-US"/>
              <a:t>)</a:t>
            </a:r>
          </a:p>
          <a:p>
            <a:pPr lvl="1"/>
            <a:r>
              <a:rPr dirty="0" lang="en-US"/>
              <a:t>Looking for text patterns</a:t>
            </a:r>
          </a:p>
          <a:p>
            <a:pPr lvl="1"/>
            <a:r>
              <a:rPr dirty="0" lang="en-US"/>
              <a:t>Commonly used for string search</a:t>
            </a:r>
          </a:p>
          <a:p>
            <a:pPr lvl="1"/>
            <a:endParaRPr dirty="0" lang="en-US"/>
          </a:p>
          <a:p>
            <a:r>
              <a:rPr dirty="0" lang="en-US"/>
              <a:t>Use with “grep”</a:t>
            </a:r>
          </a:p>
          <a:p>
            <a:pPr lvl="1"/>
            <a:endParaRPr dirty="0" lang="en-US"/>
          </a:p>
          <a:p>
            <a:endParaRPr dirty="0" lang="en-US"/>
          </a:p>
          <a:p>
            <a:endParaRPr dirty="0" lang="en-US"/>
          </a:p>
          <a:p>
            <a:r>
              <a:rPr dirty="0" lang="en-US">
                <a:hlinkClick r:id="rId3"/>
              </a:rPr>
              <a:t>References</a:t>
            </a:r>
            <a:endParaRPr dirty="0" lang="en-US"/>
          </a:p>
          <a:p>
            <a:pPr lvl="1" marL="377190"/>
            <a:endParaRPr dirty="0" lang="en-US"/>
          </a:p>
        </p:txBody>
      </p:sp>
      <p:pic>
        <p:nvPicPr>
          <p:cNvPr descr="Example of using with grep" id="6" name="Picture 5" title="Use with gre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020" y="4112339"/>
            <a:ext cx="5563553" cy="80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43142"/>
      </p:ext>
    </p:extLst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err="1" lang="en-US"/>
              <a:t>Regex</a:t>
            </a:r>
            <a:r>
              <a:rPr dirty="0" lang="en-US"/>
              <a:t> Quick Guide</a:t>
            </a:r>
          </a:p>
        </p:txBody>
      </p:sp>
      <p:pic>
        <p:nvPicPr>
          <p:cNvPr descr="List of metacharacters and their meaning" id="4" name="Picture 3" title="Regex Quick Gu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25" y="1143000"/>
            <a:ext cx="8382000" cy="519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00700"/>
      </p:ext>
    </p:extLst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140" y="900869"/>
            <a:ext cx="8675370" cy="5369719"/>
          </a:xfrm>
        </p:spPr>
        <p:txBody>
          <a:bodyPr>
            <a:normAutofit fontScale="92500" lnSpcReduction="10000"/>
          </a:bodyPr>
          <a:lstStyle/>
          <a:p>
            <a:r>
              <a:rPr dirty="0" lang="en-US"/>
              <a:t>Variable naming</a:t>
            </a:r>
          </a:p>
          <a:p>
            <a:pPr lvl="1"/>
            <a:r>
              <a:rPr dirty="0" lang="en-US"/>
              <a:t>Variable names are </a:t>
            </a:r>
            <a:r>
              <a:rPr b="1" dirty="0" lang="en-US"/>
              <a:t>case sensitive</a:t>
            </a:r>
          </a:p>
          <a:p>
            <a:pPr lvl="1"/>
            <a:r>
              <a:rPr dirty="0" lang="en-US"/>
              <a:t>All-caps names typically suggest environment variables or variables read from global configuration files</a:t>
            </a:r>
          </a:p>
          <a:p>
            <a:pPr lvl="1"/>
            <a:r>
              <a:rPr dirty="0" lang="en-US"/>
              <a:t>Local variables are all-lowercase with components separated by underscores</a:t>
            </a:r>
          </a:p>
          <a:p>
            <a:pPr lvl="1"/>
            <a:endParaRPr dirty="0" lang="en-US"/>
          </a:p>
          <a:p>
            <a:endParaRPr dirty="0" lang="en-US"/>
          </a:p>
          <a:p>
            <a:endParaRPr dirty="0" lang="en-US"/>
          </a:p>
          <a:p>
            <a:endParaRPr dirty="0" lang="en-US"/>
          </a:p>
          <a:p>
            <a:r>
              <a:rPr dirty="0" lang="en-US"/>
              <a:t>Assignment and data type</a:t>
            </a:r>
          </a:p>
          <a:p>
            <a:pPr lvl="1"/>
            <a:r>
              <a:rPr dirty="0" lang="en-US"/>
              <a:t>All variables are of the string data type when assigned</a:t>
            </a:r>
          </a:p>
          <a:p>
            <a:pPr lvl="1"/>
            <a:endParaRPr dirty="0" lang="en-US"/>
          </a:p>
          <a:p>
            <a:pPr lvl="1"/>
            <a:endParaRPr dirty="0" lang="en-US"/>
          </a:p>
          <a:p>
            <a:pPr lvl="1"/>
            <a:endParaRPr dirty="0" lang="en-US"/>
          </a:p>
          <a:p>
            <a:endParaRPr dirty="0" lang="en-US"/>
          </a:p>
          <a:p>
            <a:r>
              <a:rPr dirty="0" lang="en-US"/>
              <a:t>Referencing variables</a:t>
            </a:r>
          </a:p>
          <a:p>
            <a:pPr lvl="1"/>
            <a:r>
              <a:rPr dirty="0" lang="en-US"/>
              <a:t>Use the “$”+variable name</a:t>
            </a:r>
          </a:p>
          <a:p>
            <a:pPr lvl="1"/>
            <a:r>
              <a:rPr dirty="0" lang="en-US"/>
              <a:t>Use {} around variable name optionally</a:t>
            </a:r>
          </a:p>
        </p:txBody>
      </p:sp>
      <p:pic>
        <p:nvPicPr>
          <p:cNvPr descr="Illustration of variable assignment" id="5" name="Picture 4" title="variable assignme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514600"/>
            <a:ext cx="3855720" cy="874871"/>
          </a:xfrm>
          <a:prstGeom prst="rect">
            <a:avLst/>
          </a:prstGeom>
        </p:spPr>
      </p:pic>
      <p:pic>
        <p:nvPicPr>
          <p:cNvPr descr="Example of refrencing variables (Using $+variable name)" id="6" name="Picture 5" title="Referencing Varialb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4489433"/>
            <a:ext cx="4274821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dirty="0" lang="en-US"/>
              <a:t>Script Execution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4300" y="840327"/>
            <a:ext cx="8337300" cy="2131473"/>
          </a:xfrm>
        </p:spPr>
        <p:txBody>
          <a:bodyPr>
            <a:normAutofit/>
          </a:bodyPr>
          <a:lstStyle/>
          <a:p>
            <a:r>
              <a:rPr dirty="0" lang="en-US"/>
              <a:t>Use the bash process to execute scripts</a:t>
            </a:r>
          </a:p>
          <a:p>
            <a:pPr lvl="1"/>
            <a:r>
              <a:rPr dirty="0" lang="en-US"/>
              <a:t>bash [script file name]</a:t>
            </a:r>
          </a:p>
          <a:p>
            <a:pPr lvl="1"/>
            <a:endParaRPr dirty="0" lang="en-US"/>
          </a:p>
          <a:p>
            <a:r>
              <a:rPr dirty="0" lang="en-US"/>
              <a:t>Directly run a script file as a separate process</a:t>
            </a:r>
          </a:p>
          <a:p>
            <a:pPr lvl="1"/>
            <a:r>
              <a:rPr dirty="0" lang="en-US"/>
              <a:t>Use “</a:t>
            </a:r>
            <a:r>
              <a:rPr dirty="0" err="1" lang="en-US"/>
              <a:t>chmod</a:t>
            </a:r>
            <a:r>
              <a:rPr dirty="0" lang="en-US"/>
              <a:t> +x” to allow the execution permission</a:t>
            </a:r>
          </a:p>
        </p:txBody>
      </p:sp>
      <p:pic>
        <p:nvPicPr>
          <p:cNvPr descr="Use “chmod +x” to allow the execution permission " id="5" name="Picture 4" title="Chmod + 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02" y="2913104"/>
            <a:ext cx="8780146" cy="36042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Script Arguments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34779"/>
            <a:ext cx="8610601" cy="2570421"/>
          </a:xfrm>
        </p:spPr>
        <p:txBody>
          <a:bodyPr>
            <a:normAutofit/>
          </a:bodyPr>
          <a:lstStyle/>
          <a:p>
            <a:r>
              <a:rPr dirty="0" lang="en-US"/>
              <a:t>Script arguments are supplied at the command line after command name and separated by a space</a:t>
            </a:r>
          </a:p>
          <a:p>
            <a:pPr lvl="1"/>
            <a:endParaRPr dirty="0" lang="en-US"/>
          </a:p>
          <a:p>
            <a:r>
              <a:rPr dirty="0" lang="en-US"/>
              <a:t>Arguments are stored in order as $1, $2</a:t>
            </a:r>
          </a:p>
          <a:p>
            <a:pPr lvl="1"/>
            <a:r>
              <a:rPr dirty="0" lang="en-US"/>
              <a:t>$0 refers to the command/script name</a:t>
            </a:r>
          </a:p>
          <a:p>
            <a:pPr lvl="1"/>
            <a:r>
              <a:rPr dirty="0" lang="en-US"/>
              <a:t>$# is the number of arguments</a:t>
            </a:r>
          </a:p>
          <a:p>
            <a:endParaRPr dirty="0" lang="en-US"/>
          </a:p>
        </p:txBody>
      </p:sp>
      <p:pic>
        <p:nvPicPr>
          <p:cNvPr descr="Arguments are stored in order as $1, $2 $0 refers to the command/script name $# is the number of arguments " id="7" name="Picture 6" title="Script Argument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15" y="3048000"/>
            <a:ext cx="8465820" cy="343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45800"/>
      </p:ext>
    </p:extLst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xample of arithmetic operations in a bash scripting.   Arithmetic operations must be enforced by using let $[…] $((…)) expr or bc command  " id="8" name="Picture 7" title="arithmetic operati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656" y="2362200"/>
            <a:ext cx="4184313" cy="43315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Arithmetic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817997"/>
            <a:ext cx="8839200" cy="3810000"/>
          </a:xfrm>
        </p:spPr>
        <p:txBody>
          <a:bodyPr>
            <a:normAutofit/>
          </a:bodyPr>
          <a:lstStyle/>
          <a:p>
            <a:r>
              <a:rPr dirty="0" lang="en-US"/>
              <a:t>Basic operators</a:t>
            </a:r>
          </a:p>
          <a:p>
            <a:pPr lvl="1"/>
            <a:r>
              <a:rPr dirty="0" lang="en-US"/>
              <a:t>+, -, *, /, %</a:t>
            </a:r>
          </a:p>
          <a:p>
            <a:pPr lvl="1"/>
            <a:r>
              <a:rPr dirty="0" lang="en-US"/>
              <a:t>++, --, +=, etc.</a:t>
            </a:r>
          </a:p>
          <a:p>
            <a:pPr lvl="1"/>
            <a:endParaRPr dirty="0" lang="en-US"/>
          </a:p>
          <a:p>
            <a:r>
              <a:rPr dirty="0" lang="en-US"/>
              <a:t>Arithmetic operations must be enforced by using</a:t>
            </a:r>
          </a:p>
          <a:p>
            <a:pPr lvl="1"/>
            <a:r>
              <a:rPr dirty="0" lang="en-US"/>
              <a:t>let</a:t>
            </a:r>
          </a:p>
          <a:p>
            <a:pPr lvl="1"/>
            <a:r>
              <a:rPr dirty="0" lang="en-US"/>
              <a:t>$[…]</a:t>
            </a:r>
          </a:p>
          <a:p>
            <a:pPr lvl="1"/>
            <a:r>
              <a:rPr dirty="0" lang="en-US"/>
              <a:t>$((…))</a:t>
            </a:r>
          </a:p>
          <a:p>
            <a:pPr lvl="1"/>
            <a:r>
              <a:rPr dirty="0" err="1" lang="en-US"/>
              <a:t>expr</a:t>
            </a:r>
            <a:r>
              <a:rPr dirty="0" lang="en-US"/>
              <a:t> or </a:t>
            </a:r>
            <a:r>
              <a:rPr dirty="0" err="1" lang="en-US"/>
              <a:t>bc</a:t>
            </a:r>
            <a:r>
              <a:rPr dirty="0" lang="en-US"/>
              <a:t> command</a:t>
            </a:r>
          </a:p>
          <a:p>
            <a:pPr lvl="1"/>
            <a:endParaRPr dirty="0" lang="en-US"/>
          </a:p>
          <a:p>
            <a:r>
              <a:rPr dirty="0" lang="en-US">
                <a:hlinkClick r:id="rId3"/>
              </a:rPr>
              <a:t>More information</a:t>
            </a:r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846279347"/>
      </p:ext>
    </p:extLst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9220200" cy="553998"/>
          </a:xfrm>
        </p:spPr>
        <p:txBody>
          <a:bodyPr/>
          <a:lstStyle/>
          <a:p>
            <a:r>
              <a:rPr dirty="0" lang="en-US"/>
              <a:t>Comparison Operations</a:t>
            </a:r>
          </a:p>
        </p:txBody>
      </p:sp>
      <p:pic>
        <p:nvPicPr>
          <p:cNvPr descr="Illustration of comparison operators. " id="5" name="Picture 4" title="Comparison operati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57" y="762000"/>
            <a:ext cx="8833485" cy="587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235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2010</Words>
  <Application>Microsoft Office PowerPoint</Application>
  <PresentationFormat>Custom</PresentationFormat>
  <Paragraphs>462</Paragraphs>
  <Slides>48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CYBR 4423 Linux/Unix Administration</vt:lpstr>
      <vt:lpstr>Overview</vt:lpstr>
      <vt:lpstr>Scripting</vt:lpstr>
      <vt:lpstr>Script File</vt:lpstr>
      <vt:lpstr>Variables</vt:lpstr>
      <vt:lpstr>Script Execution Methods</vt:lpstr>
      <vt:lpstr>Script Arguments</vt:lpstr>
      <vt:lpstr>Arithmetic Operations</vt:lpstr>
      <vt:lpstr>Comparison Operations</vt:lpstr>
      <vt:lpstr>Flow Control – If</vt:lpstr>
      <vt:lpstr>Nested If</vt:lpstr>
      <vt:lpstr>Compound Conditions</vt:lpstr>
      <vt:lpstr>Flow Control – Case</vt:lpstr>
      <vt:lpstr>Flow Control – For Loop</vt:lpstr>
      <vt:lpstr>Flow Control – For … In Loop</vt:lpstr>
      <vt:lpstr>Flow Control – While Loop</vt:lpstr>
      <vt:lpstr>Flow Control – Until Loop</vt:lpstr>
      <vt:lpstr>Functions and Parameters</vt:lpstr>
      <vt:lpstr>Summary</vt:lpstr>
      <vt:lpstr>Shell Initiation Files</vt:lpstr>
      <vt:lpstr>Overview</vt:lpstr>
      <vt:lpstr>Shell</vt:lpstr>
      <vt:lpstr>Command Execution</vt:lpstr>
      <vt:lpstr>Get Command Reference</vt:lpstr>
      <vt:lpstr>Basic Command Operations</vt:lpstr>
      <vt:lpstr>Scripting</vt:lpstr>
      <vt:lpstr>Command Line Scripting</vt:lpstr>
      <vt:lpstr>Shell Built-in Commands</vt:lpstr>
      <vt:lpstr>Command Alias</vt:lpstr>
      <vt:lpstr>Command Search Path</vt:lpstr>
      <vt:lpstr>Changing Command Prompt</vt:lpstr>
      <vt:lpstr>Other Environmental Variables</vt:lpstr>
      <vt:lpstr>Input and Output</vt:lpstr>
      <vt:lpstr>Reroute from/to Files</vt:lpstr>
      <vt:lpstr>Pipe</vt:lpstr>
      <vt:lpstr>More Pipe Examples</vt:lpstr>
      <vt:lpstr>grep</vt:lpstr>
      <vt:lpstr>More grep Examples</vt:lpstr>
      <vt:lpstr>Variables</vt:lpstr>
      <vt:lpstr>I/O Command: echo</vt:lpstr>
      <vt:lpstr>I/O Command: printf</vt:lpstr>
      <vt:lpstr>I/O Command: read</vt:lpstr>
      <vt:lpstr>Double and Single Quotes</vt:lpstr>
      <vt:lpstr>Capture Command Output</vt:lpstr>
      <vt:lpstr>Summary</vt:lpstr>
      <vt:lpstr>Good Readings and Resources</vt:lpstr>
      <vt:lpstr>Regular Expression for Searching</vt:lpstr>
      <vt:lpstr>Regex Quick Guide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2019-06-20T13:37:09Z</dcterms:created>
  <dc:creator>bbrown</dc:creator>
  <cp:lastModifiedBy>Darin Morrow</cp:lastModifiedBy>
  <dcterms:modified xsi:type="dcterms:W3CDTF">2026-04-19T17:17:55Z</dcterms:modified>
  <cp:revision>22</cp:revision>
  <dc:title>Microsoft PowerPoint - 4823_01_overview.pptx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fmtid="{D5CDD505-2E9C-101B-9397-08002B2CF9AE}" pid="5" name="data-panorama-remediation-history">
    <vt:lpwstr>[{"isReadingOrderVerified":"true","pageNumber":0,"geomIndex":-1,"issueTypeId":"ReadingOrderIssue:PPTX","dismiss":false,"pageNumbers":[8],"coordinatesList":[[10.0,10.0,2.0,2.0]]},{"isReadingOrderVerified":"true","pageNumber":0,"geomIndex":-1,"issueTypeId":"ReadingOrderIssue:PPTX","dismiss":false,"pageNumbers":[41],"coordinatesList":[[10.0,10.0,2.0,2.0]]},{"isReadingOrderVerified":"true","pageNumber":0,"geomIndex":-1,"issueTypeId":"ReadingOrderIssue:PPTX","dismiss":false,"pageNumbers":[45],"coordinatesList":[[10.0,10.0,2.0,2.0]]},{"isReadingOrderVerified":"true","pageNumber":0,"geomIndex":-1,"issueTypeId":"ReadingOrderIssue:PPTX","dismiss":false,"pageNumbers":[40],"coordinatesList":[[10.0,10.0,2.0,2.0]]},{"isReadingOrderVerified":"true","pageNumber":0,"geomIndex":-1,"issueTypeId":"ReadingOrderIssue:PPTX","dismiss":false,"pageNumbers":[44],"coordinatesList":[[10.0,10.0,2.0,2.0]]}]</vt:lpwstr>
  </property>
  <property fmtid="{D5CDD505-2E9C-101B-9397-08002B2CF9AE}" pid="6" name="ReadingOrderVerifiedPages">
    <vt:lpwstr>8,41,45,40,44</vt:lpwstr>
  </property>
</Properties>
</file>